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Intro Rust" panose="020B0604020202020204" charset="0"/>
      <p:regular r:id="rId19"/>
    </p:embeddedFont>
    <p:embeddedFont>
      <p:font typeface="Code Pro" panose="020B0604020202020204" charset="0"/>
      <p:regular r:id="rId20"/>
    </p:embeddedFont>
    <p:embeddedFont>
      <p:font typeface="EB Garamond Bold" panose="020B0604020202020204" charset="0"/>
      <p:regular r:id="rId21"/>
    </p:embeddedFont>
    <p:embeddedFont>
      <p:font typeface="EB Garamond" panose="020B0604020202020204" charset="0"/>
      <p:regular r:id="rId22"/>
    </p:embeddedFont>
    <p:embeddedFont>
      <p:font typeface="Code Pro Bold" panose="020B0604020202020204" charset="0"/>
      <p:regular r:id="rId23"/>
    </p:embeddedFont>
    <p:embeddedFont>
      <p:font typeface="Arimo" panose="020B0604020202020204" charset="0"/>
      <p:regular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Canva Sa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hyperlink" Target="https://www.math.unl.edu/~sdunbar1/ExperimentationCR/Lessons/Geometry/ArtGalleryTheorem/artgallerytheorem.shtml" TargetMode="External"/><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9.sv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hyperlink" Target="https://youtu.be/UIne3HdEBn4" TargetMode="External"/><Relationship Id="rId13" Type="http://schemas.openxmlformats.org/officeDocument/2006/relationships/image" Target="../media/image44.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hyperlink" Target="https://youtu.be/UIne3HdEBn4" TargetMode="External"/><Relationship Id="rId13" Type="http://schemas.openxmlformats.org/officeDocument/2006/relationships/image" Target="../media/image44.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svg"/><Relationship Id="rId7"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4.svg"/><Relationship Id="rId18" Type="http://schemas.openxmlformats.org/officeDocument/2006/relationships/image" Target="../media/image42.png"/><Relationship Id="rId3" Type="http://schemas.openxmlformats.org/officeDocument/2006/relationships/image" Target="../media/image56.svg"/><Relationship Id="rId7" Type="http://schemas.openxmlformats.org/officeDocument/2006/relationships/image" Target="../media/image58.svg"/><Relationship Id="rId12" Type="http://schemas.openxmlformats.org/officeDocument/2006/relationships/image" Target="../media/image39.png"/><Relationship Id="rId17" Type="http://schemas.openxmlformats.org/officeDocument/2006/relationships/image" Target="../media/image68.svg"/><Relationship Id="rId2" Type="http://schemas.openxmlformats.org/officeDocument/2006/relationships/image" Target="../media/image35.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62.svg"/><Relationship Id="rId5" Type="http://schemas.openxmlformats.org/officeDocument/2006/relationships/image" Target="../media/image14.svg"/><Relationship Id="rId15" Type="http://schemas.openxmlformats.org/officeDocument/2006/relationships/image" Target="../media/image66.svg"/><Relationship Id="rId10" Type="http://schemas.openxmlformats.org/officeDocument/2006/relationships/image" Target="../media/image38.png"/><Relationship Id="rId19" Type="http://schemas.openxmlformats.org/officeDocument/2006/relationships/image" Target="../media/image70.svg"/><Relationship Id="rId4" Type="http://schemas.openxmlformats.org/officeDocument/2006/relationships/image" Target="../media/image8.png"/><Relationship Id="rId9" Type="http://schemas.openxmlformats.org/officeDocument/2006/relationships/image" Target="../media/image60.sv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6.svg"/><Relationship Id="rId7" Type="http://schemas.openxmlformats.org/officeDocument/2006/relationships/image" Target="../media/image72.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76.svg"/><Relationship Id="rId5" Type="http://schemas.openxmlformats.org/officeDocument/2006/relationships/image" Target="../media/image14.svg"/><Relationship Id="rId10" Type="http://schemas.openxmlformats.org/officeDocument/2006/relationships/image" Target="../media/image45.png"/><Relationship Id="rId4" Type="http://schemas.openxmlformats.org/officeDocument/2006/relationships/image" Target="../media/image8.png"/><Relationship Id="rId9" Type="http://schemas.openxmlformats.org/officeDocument/2006/relationships/image" Target="../media/image74.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svg"/><Relationship Id="rId2" Type="http://schemas.openxmlformats.org/officeDocument/2006/relationships/hyperlink" Target="https://kbuchin.github.io/ruler/art/" TargetMode="Externa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svg"/><Relationship Id="rId7"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sv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17.png"/><Relationship Id="rId9"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8.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805111" y="7828006"/>
            <a:ext cx="3665913" cy="4114800"/>
          </a:xfrm>
          <a:custGeom>
            <a:avLst/>
            <a:gdLst/>
            <a:ahLst/>
            <a:cxnLst/>
            <a:rect l="l" t="t" r="r" b="b"/>
            <a:pathLst>
              <a:path w="3665913" h="4114800">
                <a:moveTo>
                  <a:pt x="0" y="0"/>
                </a:moveTo>
                <a:lnTo>
                  <a:pt x="3665913" y="0"/>
                </a:lnTo>
                <a:lnTo>
                  <a:pt x="3665913"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563091" y="-2453966"/>
            <a:ext cx="4907932" cy="4907932"/>
          </a:xfrm>
          <a:custGeom>
            <a:avLst/>
            <a:gdLst/>
            <a:ahLst/>
            <a:cxnLst/>
            <a:rect l="l" t="t" r="r" b="b"/>
            <a:pathLst>
              <a:path w="4907932" h="4907932">
                <a:moveTo>
                  <a:pt x="0" y="0"/>
                </a:moveTo>
                <a:lnTo>
                  <a:pt x="4907933" y="0"/>
                </a:lnTo>
                <a:lnTo>
                  <a:pt x="4907933" y="4907932"/>
                </a:lnTo>
                <a:lnTo>
                  <a:pt x="0" y="49079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7367703" y="0"/>
            <a:ext cx="15440150" cy="10287000"/>
          </a:xfrm>
          <a:custGeom>
            <a:avLst/>
            <a:gdLst/>
            <a:ahLst/>
            <a:cxnLst/>
            <a:rect l="l" t="t" r="r" b="b"/>
            <a:pathLst>
              <a:path w="15440150" h="10287000">
                <a:moveTo>
                  <a:pt x="0" y="0"/>
                </a:moveTo>
                <a:lnTo>
                  <a:pt x="15440150" y="0"/>
                </a:lnTo>
                <a:lnTo>
                  <a:pt x="15440150" y="10287000"/>
                </a:lnTo>
                <a:lnTo>
                  <a:pt x="0" y="10287000"/>
                </a:lnTo>
                <a:lnTo>
                  <a:pt x="0" y="0"/>
                </a:lnTo>
                <a:close/>
              </a:path>
            </a:pathLst>
          </a:custGeom>
          <a:blipFill>
            <a:blip r:embed="rId6"/>
            <a:stretch>
              <a:fillRect/>
            </a:stretch>
          </a:blipFill>
        </p:spPr>
      </p:sp>
      <p:sp>
        <p:nvSpPr>
          <p:cNvPr id="5" name="TextBox 5"/>
          <p:cNvSpPr txBox="1"/>
          <p:nvPr/>
        </p:nvSpPr>
        <p:spPr>
          <a:xfrm>
            <a:off x="8272472" y="4005305"/>
            <a:ext cx="10015528" cy="2679701"/>
          </a:xfrm>
          <a:prstGeom prst="rect">
            <a:avLst/>
          </a:prstGeom>
        </p:spPr>
        <p:txBody>
          <a:bodyPr lIns="0" tIns="0" rIns="0" bIns="0" rtlCol="0" anchor="t">
            <a:spAutoFit/>
          </a:bodyPr>
          <a:lstStyle/>
          <a:p>
            <a:pPr algn="ctr">
              <a:lnSpc>
                <a:spcPts val="10483"/>
              </a:lnSpc>
            </a:pPr>
            <a:r>
              <a:rPr lang="en-US" sz="9444" spc="708">
                <a:solidFill>
                  <a:srgbClr val="EAD7D0"/>
                </a:solidFill>
                <a:latin typeface="Intro Rust"/>
              </a:rPr>
              <a:t>ART GALLERY PROBLEM</a:t>
            </a:r>
          </a:p>
        </p:txBody>
      </p:sp>
      <p:sp>
        <p:nvSpPr>
          <p:cNvPr id="6" name="TextBox 6"/>
          <p:cNvSpPr txBox="1"/>
          <p:nvPr/>
        </p:nvSpPr>
        <p:spPr>
          <a:xfrm>
            <a:off x="10953749" y="6675481"/>
            <a:ext cx="4652973" cy="1152525"/>
          </a:xfrm>
          <a:prstGeom prst="rect">
            <a:avLst/>
          </a:prstGeom>
        </p:spPr>
        <p:txBody>
          <a:bodyPr lIns="0" tIns="0" rIns="0" bIns="0" rtlCol="0" anchor="t">
            <a:spAutoFit/>
          </a:bodyPr>
          <a:lstStyle/>
          <a:p>
            <a:pPr algn="ctr">
              <a:lnSpc>
                <a:spcPts val="6119"/>
              </a:lnSpc>
            </a:pPr>
            <a:r>
              <a:rPr lang="en-US" sz="5099">
                <a:solidFill>
                  <a:srgbClr val="F8D16F"/>
                </a:solidFill>
                <a:latin typeface="Code Pro"/>
              </a:rPr>
              <a:t>Team 15</a:t>
            </a:r>
          </a:p>
          <a:p>
            <a:pPr algn="ctr">
              <a:lnSpc>
                <a:spcPts val="2999"/>
              </a:lnSpc>
            </a:pPr>
            <a:endParaRPr lang="en-US" sz="5099">
              <a:solidFill>
                <a:srgbClr val="F8D16F"/>
              </a:solidFill>
              <a:latin typeface="Code Pro"/>
            </a:endParaRPr>
          </a:p>
        </p:txBody>
      </p:sp>
      <p:sp>
        <p:nvSpPr>
          <p:cNvPr id="7" name="Freeform 7"/>
          <p:cNvSpPr/>
          <p:nvPr/>
        </p:nvSpPr>
        <p:spPr>
          <a:xfrm rot="9175425">
            <a:off x="7473764" y="9322360"/>
            <a:ext cx="4230168" cy="4114800"/>
          </a:xfrm>
          <a:custGeom>
            <a:avLst/>
            <a:gdLst/>
            <a:ahLst/>
            <a:cxnLst/>
            <a:rect l="l" t="t" r="r" b="b"/>
            <a:pathLst>
              <a:path w="4230168" h="4114800">
                <a:moveTo>
                  <a:pt x="0" y="0"/>
                </a:moveTo>
                <a:lnTo>
                  <a:pt x="4230168" y="0"/>
                </a:lnTo>
                <a:lnTo>
                  <a:pt x="4230168"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661529"/>
            <a:ext cx="16406228" cy="7860747"/>
          </a:xfrm>
          <a:custGeom>
            <a:avLst/>
            <a:gdLst/>
            <a:ahLst/>
            <a:cxnLst/>
            <a:rect l="l" t="t" r="r" b="b"/>
            <a:pathLst>
              <a:path w="16406228" h="7860747">
                <a:moveTo>
                  <a:pt x="0" y="0"/>
                </a:moveTo>
                <a:lnTo>
                  <a:pt x="16406228" y="0"/>
                </a:lnTo>
                <a:lnTo>
                  <a:pt x="16406228" y="7860747"/>
                </a:lnTo>
                <a:lnTo>
                  <a:pt x="0" y="7860747"/>
                </a:lnTo>
                <a:lnTo>
                  <a:pt x="0" y="0"/>
                </a:lnTo>
                <a:close/>
              </a:path>
            </a:pathLst>
          </a:custGeom>
          <a:blipFill>
            <a:blip r:embed="rId2"/>
            <a:stretch>
              <a:fillRect/>
            </a:stretch>
          </a:blipFill>
        </p:spPr>
      </p:sp>
      <p:sp>
        <p:nvSpPr>
          <p:cNvPr id="3" name="Freeform 3"/>
          <p:cNvSpPr/>
          <p:nvPr/>
        </p:nvSpPr>
        <p:spPr>
          <a:xfrm>
            <a:off x="2485525" y="8081045"/>
            <a:ext cx="897105" cy="1140993"/>
          </a:xfrm>
          <a:custGeom>
            <a:avLst/>
            <a:gdLst/>
            <a:ahLst/>
            <a:cxnLst/>
            <a:rect l="l" t="t" r="r" b="b"/>
            <a:pathLst>
              <a:path w="897105" h="1140993">
                <a:moveTo>
                  <a:pt x="0" y="0"/>
                </a:moveTo>
                <a:lnTo>
                  <a:pt x="897106" y="0"/>
                </a:lnTo>
                <a:lnTo>
                  <a:pt x="897106" y="1140992"/>
                </a:lnTo>
                <a:lnTo>
                  <a:pt x="0" y="1140992"/>
                </a:lnTo>
                <a:lnTo>
                  <a:pt x="0" y="0"/>
                </a:lnTo>
                <a:close/>
              </a:path>
            </a:pathLst>
          </a:custGeom>
          <a:blipFill>
            <a:blip r:embed="rId3"/>
            <a:stretch>
              <a:fillRect/>
            </a:stretch>
          </a:blipFill>
        </p:spPr>
      </p:sp>
      <p:sp>
        <p:nvSpPr>
          <p:cNvPr id="4" name="Freeform 4"/>
          <p:cNvSpPr/>
          <p:nvPr/>
        </p:nvSpPr>
        <p:spPr>
          <a:xfrm>
            <a:off x="8067674" y="7695859"/>
            <a:ext cx="897105" cy="1140993"/>
          </a:xfrm>
          <a:custGeom>
            <a:avLst/>
            <a:gdLst/>
            <a:ahLst/>
            <a:cxnLst/>
            <a:rect l="l" t="t" r="r" b="b"/>
            <a:pathLst>
              <a:path w="897105" h="1140993">
                <a:moveTo>
                  <a:pt x="0" y="0"/>
                </a:moveTo>
                <a:lnTo>
                  <a:pt x="897106" y="0"/>
                </a:lnTo>
                <a:lnTo>
                  <a:pt x="897106" y="1140993"/>
                </a:lnTo>
                <a:lnTo>
                  <a:pt x="0" y="1140993"/>
                </a:lnTo>
                <a:lnTo>
                  <a:pt x="0" y="0"/>
                </a:lnTo>
                <a:close/>
              </a:path>
            </a:pathLst>
          </a:custGeom>
          <a:blipFill>
            <a:blip r:embed="rId3"/>
            <a:stretch>
              <a:fillRect/>
            </a:stretch>
          </a:blipFill>
        </p:spPr>
      </p:sp>
      <p:sp>
        <p:nvSpPr>
          <p:cNvPr id="5" name="Freeform 5"/>
          <p:cNvSpPr/>
          <p:nvPr/>
        </p:nvSpPr>
        <p:spPr>
          <a:xfrm>
            <a:off x="11381140" y="6155116"/>
            <a:ext cx="302852" cy="385186"/>
          </a:xfrm>
          <a:custGeom>
            <a:avLst/>
            <a:gdLst/>
            <a:ahLst/>
            <a:cxnLst/>
            <a:rect l="l" t="t" r="r" b="b"/>
            <a:pathLst>
              <a:path w="302852" h="385186">
                <a:moveTo>
                  <a:pt x="0" y="0"/>
                </a:moveTo>
                <a:lnTo>
                  <a:pt x="302852" y="0"/>
                </a:lnTo>
                <a:lnTo>
                  <a:pt x="302852" y="385186"/>
                </a:lnTo>
                <a:lnTo>
                  <a:pt x="0" y="385186"/>
                </a:lnTo>
                <a:lnTo>
                  <a:pt x="0" y="0"/>
                </a:lnTo>
                <a:close/>
              </a:path>
            </a:pathLst>
          </a:custGeom>
          <a:blipFill>
            <a:blip r:embed="rId3"/>
            <a:stretch>
              <a:fillRect/>
            </a:stretch>
          </a:blipFill>
        </p:spPr>
      </p:sp>
      <p:sp>
        <p:nvSpPr>
          <p:cNvPr id="6" name="Freeform 6"/>
          <p:cNvSpPr/>
          <p:nvPr/>
        </p:nvSpPr>
        <p:spPr>
          <a:xfrm>
            <a:off x="12272530" y="8644259"/>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7" name="TextBox 7"/>
          <p:cNvSpPr txBox="1"/>
          <p:nvPr/>
        </p:nvSpPr>
        <p:spPr>
          <a:xfrm>
            <a:off x="335130" y="797929"/>
            <a:ext cx="17259300" cy="863600"/>
          </a:xfrm>
          <a:prstGeom prst="rect">
            <a:avLst/>
          </a:prstGeom>
        </p:spPr>
        <p:txBody>
          <a:bodyPr lIns="0" tIns="0" rIns="0" bIns="0" rtlCol="0" anchor="t">
            <a:spAutoFit/>
          </a:bodyPr>
          <a:lstStyle/>
          <a:p>
            <a:pPr algn="ctr">
              <a:lnSpc>
                <a:spcPts val="7000"/>
              </a:lnSpc>
            </a:pPr>
            <a:r>
              <a:rPr lang="en-US" sz="5000" spc="375">
                <a:solidFill>
                  <a:srgbClr val="F7E9E4"/>
                </a:solidFill>
                <a:latin typeface="Intro Rust"/>
              </a:rPr>
              <a:t>EVEN FEWER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465960" y="-169998"/>
            <a:ext cx="2517114" cy="2251673"/>
          </a:xfrm>
          <a:custGeom>
            <a:avLst/>
            <a:gdLst/>
            <a:ahLst/>
            <a:cxnLst/>
            <a:rect l="l" t="t" r="r" b="b"/>
            <a:pathLst>
              <a:path w="2517114" h="2251673">
                <a:moveTo>
                  <a:pt x="0" y="0"/>
                </a:moveTo>
                <a:lnTo>
                  <a:pt x="2517115" y="0"/>
                </a:lnTo>
                <a:lnTo>
                  <a:pt x="2517115" y="2251673"/>
                </a:lnTo>
                <a:lnTo>
                  <a:pt x="0" y="22516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885597" y="1028700"/>
            <a:ext cx="7315200" cy="1704442"/>
          </a:xfrm>
          <a:custGeom>
            <a:avLst/>
            <a:gdLst/>
            <a:ahLst/>
            <a:cxnLst/>
            <a:rect l="l" t="t" r="r" b="b"/>
            <a:pathLst>
              <a:path w="7315200" h="1704442">
                <a:moveTo>
                  <a:pt x="0" y="0"/>
                </a:moveTo>
                <a:lnTo>
                  <a:pt x="7315200" y="0"/>
                </a:lnTo>
                <a:lnTo>
                  <a:pt x="7315200" y="1704442"/>
                </a:lnTo>
                <a:lnTo>
                  <a:pt x="0" y="17044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72485">
            <a:off x="15692656" y="8722190"/>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10652175">
            <a:off x="1579107" y="-111356"/>
            <a:ext cx="2782531" cy="2519456"/>
          </a:xfrm>
          <a:custGeom>
            <a:avLst/>
            <a:gdLst/>
            <a:ahLst/>
            <a:cxnLst/>
            <a:rect l="l" t="t" r="r" b="b"/>
            <a:pathLst>
              <a:path w="2782531" h="2519456">
                <a:moveTo>
                  <a:pt x="0" y="0"/>
                </a:moveTo>
                <a:lnTo>
                  <a:pt x="2782531" y="0"/>
                </a:lnTo>
                <a:lnTo>
                  <a:pt x="2782531" y="2519456"/>
                </a:lnTo>
                <a:lnTo>
                  <a:pt x="0" y="25194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rot="-10694174">
            <a:off x="-1842650" y="-1393714"/>
            <a:ext cx="3685301" cy="2787427"/>
          </a:xfrm>
          <a:custGeom>
            <a:avLst/>
            <a:gdLst/>
            <a:ahLst/>
            <a:cxnLst/>
            <a:rect l="l" t="t" r="r" b="b"/>
            <a:pathLst>
              <a:path w="3685301" h="2787427">
                <a:moveTo>
                  <a:pt x="0" y="0"/>
                </a:moveTo>
                <a:lnTo>
                  <a:pt x="3685300" y="0"/>
                </a:lnTo>
                <a:lnTo>
                  <a:pt x="3685300" y="2787428"/>
                </a:lnTo>
                <a:lnTo>
                  <a:pt x="0" y="27874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1398340" y="2961474"/>
            <a:ext cx="5382692" cy="5664060"/>
          </a:xfrm>
          <a:custGeom>
            <a:avLst/>
            <a:gdLst/>
            <a:ahLst/>
            <a:cxnLst/>
            <a:rect l="l" t="t" r="r" b="b"/>
            <a:pathLst>
              <a:path w="5382692" h="5664060">
                <a:moveTo>
                  <a:pt x="0" y="0"/>
                </a:moveTo>
                <a:lnTo>
                  <a:pt x="5382692" y="0"/>
                </a:lnTo>
                <a:lnTo>
                  <a:pt x="5382692" y="5664061"/>
                </a:lnTo>
                <a:lnTo>
                  <a:pt x="0" y="5664061"/>
                </a:lnTo>
                <a:lnTo>
                  <a:pt x="0" y="0"/>
                </a:lnTo>
                <a:close/>
              </a:path>
            </a:pathLst>
          </a:custGeom>
          <a:blipFill>
            <a:blip r:embed="rId12"/>
            <a:stretch>
              <a:fillRect/>
            </a:stretch>
          </a:blipFill>
        </p:spPr>
      </p:sp>
      <p:sp>
        <p:nvSpPr>
          <p:cNvPr id="8" name="TextBox 8"/>
          <p:cNvSpPr txBox="1"/>
          <p:nvPr/>
        </p:nvSpPr>
        <p:spPr>
          <a:xfrm>
            <a:off x="1884674" y="4524273"/>
            <a:ext cx="7617759" cy="2481312"/>
          </a:xfrm>
          <a:prstGeom prst="rect">
            <a:avLst/>
          </a:prstGeom>
        </p:spPr>
        <p:txBody>
          <a:bodyPr lIns="0" tIns="0" rIns="0" bIns="0" rtlCol="0" anchor="t">
            <a:spAutoFit/>
          </a:bodyPr>
          <a:lstStyle/>
          <a:p>
            <a:pPr>
              <a:lnSpc>
                <a:spcPts val="4984"/>
              </a:lnSpc>
            </a:pPr>
            <a:r>
              <a:rPr lang="en-US" sz="3560">
                <a:solidFill>
                  <a:srgbClr val="FFFFFF"/>
                </a:solidFill>
                <a:latin typeface="Canva Sans"/>
              </a:rPr>
              <a:t>[n//3] guards are sometimes necessary and always sufficient to guard a simple polygon with n vertices</a:t>
            </a:r>
          </a:p>
        </p:txBody>
      </p:sp>
      <p:sp>
        <p:nvSpPr>
          <p:cNvPr id="9" name="TextBox 9"/>
          <p:cNvSpPr txBox="1"/>
          <p:nvPr/>
        </p:nvSpPr>
        <p:spPr>
          <a:xfrm>
            <a:off x="4885597" y="1297673"/>
            <a:ext cx="7315200" cy="1052196"/>
          </a:xfrm>
          <a:prstGeom prst="rect">
            <a:avLst/>
          </a:prstGeom>
        </p:spPr>
        <p:txBody>
          <a:bodyPr lIns="0" tIns="0" rIns="0" bIns="0" rtlCol="0" anchor="t">
            <a:spAutoFit/>
          </a:bodyPr>
          <a:lstStyle/>
          <a:p>
            <a:pPr algn="ctr">
              <a:lnSpc>
                <a:spcPts val="8679"/>
              </a:lnSpc>
            </a:pPr>
            <a:r>
              <a:rPr lang="en-US" sz="6199">
                <a:solidFill>
                  <a:srgbClr val="FFFFFF"/>
                </a:solidFill>
                <a:latin typeface="Canva Sans"/>
              </a:rPr>
              <a:t>Theorem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4621738"/>
            <a:ext cx="7315200" cy="4017901"/>
          </a:xfrm>
          <a:custGeom>
            <a:avLst/>
            <a:gdLst/>
            <a:ahLst/>
            <a:cxnLst/>
            <a:rect l="l" t="t" r="r" b="b"/>
            <a:pathLst>
              <a:path w="7315200" h="4017901">
                <a:moveTo>
                  <a:pt x="0" y="0"/>
                </a:moveTo>
                <a:lnTo>
                  <a:pt x="7315200" y="0"/>
                </a:lnTo>
                <a:lnTo>
                  <a:pt x="7315200" y="4017901"/>
                </a:lnTo>
                <a:lnTo>
                  <a:pt x="0" y="40179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00427" y="2856069"/>
            <a:ext cx="8721398" cy="6914072"/>
          </a:xfrm>
          <a:custGeom>
            <a:avLst/>
            <a:gdLst/>
            <a:ahLst/>
            <a:cxnLst/>
            <a:rect l="l" t="t" r="r" b="b"/>
            <a:pathLst>
              <a:path w="8721398" h="6914072">
                <a:moveTo>
                  <a:pt x="0" y="0"/>
                </a:moveTo>
                <a:lnTo>
                  <a:pt x="8721398" y="0"/>
                </a:lnTo>
                <a:lnTo>
                  <a:pt x="8721398" y="6914072"/>
                </a:lnTo>
                <a:lnTo>
                  <a:pt x="0" y="69140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28700" y="3303580"/>
            <a:ext cx="1315205" cy="1176511"/>
          </a:xfrm>
          <a:custGeom>
            <a:avLst/>
            <a:gdLst/>
            <a:ahLst/>
            <a:cxnLst/>
            <a:rect l="l" t="t" r="r" b="b"/>
            <a:pathLst>
              <a:path w="1315205" h="1176511">
                <a:moveTo>
                  <a:pt x="0" y="0"/>
                </a:moveTo>
                <a:lnTo>
                  <a:pt x="1315205" y="0"/>
                </a:lnTo>
                <a:lnTo>
                  <a:pt x="1315205" y="1176511"/>
                </a:lnTo>
                <a:lnTo>
                  <a:pt x="0" y="117651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a:hlinkClick r:id="rId8" tooltip="https://www.math.unl.edu/~sdunbar1/ExperimentationCR/Lessons/Geometry/ArtGalleryTheorem/artgallerytheorem.shtml"/>
          </p:cNvPr>
          <p:cNvSpPr/>
          <p:nvPr/>
        </p:nvSpPr>
        <p:spPr>
          <a:xfrm>
            <a:off x="10373777" y="3303580"/>
            <a:ext cx="5733571" cy="5519232"/>
          </a:xfrm>
          <a:custGeom>
            <a:avLst/>
            <a:gdLst/>
            <a:ahLst/>
            <a:cxnLst/>
            <a:rect l="l" t="t" r="r" b="b"/>
            <a:pathLst>
              <a:path w="5733571" h="5519232">
                <a:moveTo>
                  <a:pt x="0" y="0"/>
                </a:moveTo>
                <a:lnTo>
                  <a:pt x="5733571" y="0"/>
                </a:lnTo>
                <a:lnTo>
                  <a:pt x="5733571" y="5519233"/>
                </a:lnTo>
                <a:lnTo>
                  <a:pt x="0" y="5519233"/>
                </a:lnTo>
                <a:lnTo>
                  <a:pt x="0" y="0"/>
                </a:lnTo>
                <a:close/>
              </a:path>
            </a:pathLst>
          </a:custGeom>
          <a:blipFill>
            <a:blip r:embed="rId9"/>
            <a:stretch>
              <a:fillRect/>
            </a:stretch>
          </a:blipFill>
        </p:spPr>
      </p:sp>
      <p:sp>
        <p:nvSpPr>
          <p:cNvPr id="6" name="Freeform 6"/>
          <p:cNvSpPr/>
          <p:nvPr/>
        </p:nvSpPr>
        <p:spPr>
          <a:xfrm>
            <a:off x="17259300" y="-503339"/>
            <a:ext cx="3291516" cy="11756764"/>
          </a:xfrm>
          <a:custGeom>
            <a:avLst/>
            <a:gdLst/>
            <a:ahLst/>
            <a:cxnLst/>
            <a:rect l="l" t="t" r="r" b="b"/>
            <a:pathLst>
              <a:path w="3291516" h="11756764">
                <a:moveTo>
                  <a:pt x="0" y="0"/>
                </a:moveTo>
                <a:lnTo>
                  <a:pt x="3291516" y="0"/>
                </a:lnTo>
                <a:lnTo>
                  <a:pt x="3291516" y="11756764"/>
                </a:lnTo>
                <a:lnTo>
                  <a:pt x="0" y="11756764"/>
                </a:lnTo>
                <a:lnTo>
                  <a:pt x="0" y="0"/>
                </a:lnTo>
                <a:close/>
              </a:path>
            </a:pathLst>
          </a:custGeom>
          <a:blipFill>
            <a:blip r:embed="rId10">
              <a:alphaModFix amt="70000"/>
            </a:blip>
            <a:stretch>
              <a:fillRect l="-212525" r="-89369"/>
            </a:stretch>
          </a:blipFill>
        </p:spPr>
      </p:sp>
      <p:sp>
        <p:nvSpPr>
          <p:cNvPr id="7" name="TextBox 7"/>
          <p:cNvSpPr txBox="1"/>
          <p:nvPr/>
        </p:nvSpPr>
        <p:spPr>
          <a:xfrm>
            <a:off x="2350071" y="406578"/>
            <a:ext cx="13113052" cy="2449491"/>
          </a:xfrm>
          <a:prstGeom prst="rect">
            <a:avLst/>
          </a:prstGeom>
        </p:spPr>
        <p:txBody>
          <a:bodyPr lIns="0" tIns="0" rIns="0" bIns="0" rtlCol="0" anchor="t">
            <a:spAutoFit/>
          </a:bodyPr>
          <a:lstStyle/>
          <a:p>
            <a:pPr algn="ctr">
              <a:lnSpc>
                <a:spcPts val="9888"/>
              </a:lnSpc>
            </a:pPr>
            <a:r>
              <a:rPr lang="en-US" sz="7063" spc="529">
                <a:solidFill>
                  <a:srgbClr val="F7E9E4"/>
                </a:solidFill>
                <a:latin typeface="Intro Rust"/>
              </a:rPr>
              <a:t>3-COLORATION METHOD</a:t>
            </a:r>
          </a:p>
          <a:p>
            <a:pPr algn="ctr">
              <a:lnSpc>
                <a:spcPts val="9888"/>
              </a:lnSpc>
            </a:pPr>
            <a:endParaRPr lang="en-US" sz="7063" spc="529">
              <a:solidFill>
                <a:srgbClr val="F7E9E4"/>
              </a:solidFill>
              <a:latin typeface="Intro Rust"/>
            </a:endParaRPr>
          </a:p>
        </p:txBody>
      </p:sp>
      <p:sp>
        <p:nvSpPr>
          <p:cNvPr id="8" name="TextBox 8"/>
          <p:cNvSpPr txBox="1"/>
          <p:nvPr/>
        </p:nvSpPr>
        <p:spPr>
          <a:xfrm>
            <a:off x="3026918" y="1734820"/>
            <a:ext cx="11759357" cy="771525"/>
          </a:xfrm>
          <a:prstGeom prst="rect">
            <a:avLst/>
          </a:prstGeom>
        </p:spPr>
        <p:txBody>
          <a:bodyPr lIns="0" tIns="0" rIns="0" bIns="0" rtlCol="0" anchor="t">
            <a:spAutoFit/>
          </a:bodyPr>
          <a:lstStyle/>
          <a:p>
            <a:pPr algn="ctr">
              <a:lnSpc>
                <a:spcPts val="6300"/>
              </a:lnSpc>
            </a:pPr>
            <a:r>
              <a:rPr lang="en-US" sz="4500">
                <a:solidFill>
                  <a:srgbClr val="F7E9E4"/>
                </a:solidFill>
                <a:latin typeface="Canva Sans"/>
              </a:rPr>
              <a:t>Taking Triangulation method a step further</a:t>
            </a:r>
          </a:p>
        </p:txBody>
      </p:sp>
      <p:sp>
        <p:nvSpPr>
          <p:cNvPr id="9" name="TextBox 9"/>
          <p:cNvSpPr txBox="1"/>
          <p:nvPr/>
        </p:nvSpPr>
        <p:spPr>
          <a:xfrm>
            <a:off x="2350071" y="3653343"/>
            <a:ext cx="5575191" cy="1200123"/>
          </a:xfrm>
          <a:prstGeom prst="rect">
            <a:avLst/>
          </a:prstGeom>
        </p:spPr>
        <p:txBody>
          <a:bodyPr lIns="0" tIns="0" rIns="0" bIns="0" rtlCol="0" anchor="t">
            <a:spAutoFit/>
          </a:bodyPr>
          <a:lstStyle/>
          <a:p>
            <a:pPr algn="ctr">
              <a:lnSpc>
                <a:spcPts val="4726"/>
              </a:lnSpc>
            </a:pPr>
            <a:r>
              <a:rPr lang="en-US" sz="3376">
                <a:solidFill>
                  <a:srgbClr val="F7E9E4"/>
                </a:solidFill>
                <a:latin typeface="Arimo"/>
              </a:rPr>
              <a:t>Every triangulated graph is 3-coloarable</a:t>
            </a:r>
          </a:p>
        </p:txBody>
      </p:sp>
      <p:sp>
        <p:nvSpPr>
          <p:cNvPr id="10" name="TextBox 10"/>
          <p:cNvSpPr txBox="1"/>
          <p:nvPr/>
        </p:nvSpPr>
        <p:spPr>
          <a:xfrm>
            <a:off x="1193121" y="5317893"/>
            <a:ext cx="7336009" cy="3321746"/>
          </a:xfrm>
          <a:prstGeom prst="rect">
            <a:avLst/>
          </a:prstGeom>
        </p:spPr>
        <p:txBody>
          <a:bodyPr lIns="0" tIns="0" rIns="0" bIns="0" rtlCol="0" anchor="t">
            <a:spAutoFit/>
          </a:bodyPr>
          <a:lstStyle/>
          <a:p>
            <a:pPr algn="ctr">
              <a:lnSpc>
                <a:spcPts val="3811"/>
              </a:lnSpc>
            </a:pPr>
            <a:r>
              <a:rPr lang="en-US" sz="2722">
                <a:solidFill>
                  <a:srgbClr val="F7E9E4"/>
                </a:solidFill>
                <a:latin typeface="Canva Sans"/>
              </a:rPr>
              <a:t>First we will be coloring the three vertices of the each triangle in the triangulated polygon. We can use red, green and blue for each vertex such that no two adjacent vertices contain same color and every segmented triangle contain all three colored vertices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000743" y="215069"/>
            <a:ext cx="2517114" cy="2251673"/>
          </a:xfrm>
          <a:custGeom>
            <a:avLst/>
            <a:gdLst/>
            <a:ahLst/>
            <a:cxnLst/>
            <a:rect l="l" t="t" r="r" b="b"/>
            <a:pathLst>
              <a:path w="2517114" h="2251673">
                <a:moveTo>
                  <a:pt x="0" y="0"/>
                </a:moveTo>
                <a:lnTo>
                  <a:pt x="2517114" y="0"/>
                </a:lnTo>
                <a:lnTo>
                  <a:pt x="2517114" y="2251673"/>
                </a:lnTo>
                <a:lnTo>
                  <a:pt x="0" y="22516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631248" y="572566"/>
            <a:ext cx="7315200" cy="1704442"/>
          </a:xfrm>
          <a:custGeom>
            <a:avLst/>
            <a:gdLst/>
            <a:ahLst/>
            <a:cxnLst/>
            <a:rect l="l" t="t" r="r" b="b"/>
            <a:pathLst>
              <a:path w="7315200" h="1704442">
                <a:moveTo>
                  <a:pt x="0" y="0"/>
                </a:moveTo>
                <a:lnTo>
                  <a:pt x="7315200" y="0"/>
                </a:lnTo>
                <a:lnTo>
                  <a:pt x="7315200" y="1704441"/>
                </a:lnTo>
                <a:lnTo>
                  <a:pt x="0" y="17044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72485">
            <a:off x="15692656" y="8722190"/>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a:hlinkClick r:id="rId8" tooltip="https://youtu.be/UIne3HdEBn4"/>
          </p:cNvPr>
          <p:cNvSpPr/>
          <p:nvPr/>
        </p:nvSpPr>
        <p:spPr>
          <a:xfrm>
            <a:off x="9917174" y="2603204"/>
            <a:ext cx="7096019" cy="6448002"/>
          </a:xfrm>
          <a:custGeom>
            <a:avLst/>
            <a:gdLst/>
            <a:ahLst/>
            <a:cxnLst/>
            <a:rect l="l" t="t" r="r" b="b"/>
            <a:pathLst>
              <a:path w="7096019" h="6448002">
                <a:moveTo>
                  <a:pt x="0" y="0"/>
                </a:moveTo>
                <a:lnTo>
                  <a:pt x="7096019" y="0"/>
                </a:lnTo>
                <a:lnTo>
                  <a:pt x="7096019" y="6448001"/>
                </a:lnTo>
                <a:lnTo>
                  <a:pt x="0" y="6448001"/>
                </a:lnTo>
                <a:lnTo>
                  <a:pt x="0" y="0"/>
                </a:lnTo>
                <a:close/>
              </a:path>
            </a:pathLst>
          </a:custGeom>
          <a:blipFill>
            <a:blip r:embed="rId9"/>
            <a:stretch>
              <a:fillRect t="-711" r="-2945" b="-711"/>
            </a:stretch>
          </a:blipFill>
        </p:spPr>
      </p:sp>
      <p:sp>
        <p:nvSpPr>
          <p:cNvPr id="6" name="Freeform 6"/>
          <p:cNvSpPr/>
          <p:nvPr/>
        </p:nvSpPr>
        <p:spPr>
          <a:xfrm rot="10652175">
            <a:off x="1579107" y="-111356"/>
            <a:ext cx="2782531" cy="2519456"/>
          </a:xfrm>
          <a:custGeom>
            <a:avLst/>
            <a:gdLst/>
            <a:ahLst/>
            <a:cxnLst/>
            <a:rect l="l" t="t" r="r" b="b"/>
            <a:pathLst>
              <a:path w="2782531" h="2519456">
                <a:moveTo>
                  <a:pt x="0" y="0"/>
                </a:moveTo>
                <a:lnTo>
                  <a:pt x="2782531" y="0"/>
                </a:lnTo>
                <a:lnTo>
                  <a:pt x="2782531" y="2519456"/>
                </a:lnTo>
                <a:lnTo>
                  <a:pt x="0" y="251945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rot="-10694174">
            <a:off x="-1842650" y="-1393714"/>
            <a:ext cx="3685301" cy="2787427"/>
          </a:xfrm>
          <a:custGeom>
            <a:avLst/>
            <a:gdLst/>
            <a:ahLst/>
            <a:cxnLst/>
            <a:rect l="l" t="t" r="r" b="b"/>
            <a:pathLst>
              <a:path w="3685301" h="2787427">
                <a:moveTo>
                  <a:pt x="0" y="0"/>
                </a:moveTo>
                <a:lnTo>
                  <a:pt x="3685300" y="0"/>
                </a:lnTo>
                <a:lnTo>
                  <a:pt x="3685300" y="2787428"/>
                </a:lnTo>
                <a:lnTo>
                  <a:pt x="0" y="27874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TextBox 8"/>
          <p:cNvSpPr txBox="1"/>
          <p:nvPr/>
        </p:nvSpPr>
        <p:spPr>
          <a:xfrm>
            <a:off x="629875" y="2877747"/>
            <a:ext cx="8822522" cy="5838877"/>
          </a:xfrm>
          <a:prstGeom prst="rect">
            <a:avLst/>
          </a:prstGeom>
        </p:spPr>
        <p:txBody>
          <a:bodyPr lIns="0" tIns="0" rIns="0" bIns="0" rtlCol="0" anchor="t">
            <a:spAutoFit/>
          </a:bodyPr>
          <a:lstStyle/>
          <a:p>
            <a:pPr marL="706736" lvl="1" indent="-353368">
              <a:lnSpc>
                <a:spcPts val="4582"/>
              </a:lnSpc>
              <a:buFont typeface="Arial"/>
              <a:buChar char="•"/>
            </a:pPr>
            <a:r>
              <a:rPr lang="en-US" sz="3273">
                <a:solidFill>
                  <a:srgbClr val="FFFFFF"/>
                </a:solidFill>
                <a:latin typeface="Canva Sans"/>
              </a:rPr>
              <a:t> Considering an arbitrary polygon and triangulating it.</a:t>
            </a:r>
          </a:p>
          <a:p>
            <a:pPr marL="706736" lvl="1" indent="-353368">
              <a:lnSpc>
                <a:spcPts val="4582"/>
              </a:lnSpc>
              <a:buFont typeface="Arial"/>
              <a:buChar char="•"/>
            </a:pPr>
            <a:r>
              <a:rPr lang="en-US" sz="3273">
                <a:solidFill>
                  <a:srgbClr val="FFFFFF"/>
                </a:solidFill>
                <a:latin typeface="Canva Sans"/>
              </a:rPr>
              <a:t> Coloring the three vertices of triangle with red green and blue by graph coloring method.</a:t>
            </a:r>
          </a:p>
          <a:p>
            <a:pPr marL="706736" lvl="1" indent="-353368">
              <a:lnSpc>
                <a:spcPts val="4582"/>
              </a:lnSpc>
              <a:buFont typeface="Arial"/>
              <a:buChar char="•"/>
            </a:pPr>
            <a:r>
              <a:rPr lang="en-US" sz="3273">
                <a:solidFill>
                  <a:srgbClr val="FFFFFF"/>
                </a:solidFill>
                <a:latin typeface="Canva Sans"/>
              </a:rPr>
              <a:t> The number of vertices of each color in this case are; </a:t>
            </a:r>
          </a:p>
          <a:p>
            <a:pPr marL="1456240" lvl="2" indent="-485413">
              <a:lnSpc>
                <a:spcPts val="4721"/>
              </a:lnSpc>
              <a:buFont typeface="Arial"/>
              <a:buChar char="⚬"/>
            </a:pPr>
            <a:r>
              <a:rPr lang="en-US" sz="3372">
                <a:solidFill>
                  <a:srgbClr val="FFFFFF"/>
                </a:solidFill>
                <a:latin typeface="Canva Sans Bold"/>
              </a:rPr>
              <a:t>RED --&gt; 6</a:t>
            </a:r>
          </a:p>
          <a:p>
            <a:pPr marL="1456240" lvl="2" indent="-485413">
              <a:lnSpc>
                <a:spcPts val="4721"/>
              </a:lnSpc>
              <a:buFont typeface="Arial"/>
              <a:buChar char="⚬"/>
            </a:pPr>
            <a:r>
              <a:rPr lang="en-US" sz="3372">
                <a:solidFill>
                  <a:srgbClr val="FFFFFF"/>
                </a:solidFill>
                <a:latin typeface="Canva Sans Bold"/>
              </a:rPr>
              <a:t>GREEN --&gt; 4</a:t>
            </a:r>
          </a:p>
          <a:p>
            <a:pPr marL="1499422" lvl="2" indent="-499807">
              <a:lnSpc>
                <a:spcPts val="4861"/>
              </a:lnSpc>
              <a:buFont typeface="Arial"/>
              <a:buChar char="⚬"/>
            </a:pPr>
            <a:r>
              <a:rPr lang="en-US" sz="3472">
                <a:solidFill>
                  <a:srgbClr val="FFFFFF"/>
                </a:solidFill>
                <a:latin typeface="Canva Sans Bold"/>
              </a:rPr>
              <a:t>BLUE --&gt; 4</a:t>
            </a:r>
          </a:p>
        </p:txBody>
      </p:sp>
      <p:sp>
        <p:nvSpPr>
          <p:cNvPr id="9" name="TextBox 9"/>
          <p:cNvSpPr txBox="1"/>
          <p:nvPr/>
        </p:nvSpPr>
        <p:spPr>
          <a:xfrm>
            <a:off x="4631248" y="841539"/>
            <a:ext cx="7315200" cy="1052196"/>
          </a:xfrm>
          <a:prstGeom prst="rect">
            <a:avLst/>
          </a:prstGeom>
        </p:spPr>
        <p:txBody>
          <a:bodyPr lIns="0" tIns="0" rIns="0" bIns="0" rtlCol="0" anchor="t">
            <a:spAutoFit/>
          </a:bodyPr>
          <a:lstStyle/>
          <a:p>
            <a:pPr algn="ctr">
              <a:lnSpc>
                <a:spcPts val="8679"/>
              </a:lnSpc>
            </a:pPr>
            <a:r>
              <a:rPr lang="en-US" sz="6199">
                <a:solidFill>
                  <a:srgbClr val="FFFFFF"/>
                </a:solidFill>
                <a:latin typeface="Canva Sans"/>
              </a:rPr>
              <a:t>THE PROOF!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465960" y="-169998"/>
            <a:ext cx="2517114" cy="2251673"/>
          </a:xfrm>
          <a:custGeom>
            <a:avLst/>
            <a:gdLst/>
            <a:ahLst/>
            <a:cxnLst/>
            <a:rect l="l" t="t" r="r" b="b"/>
            <a:pathLst>
              <a:path w="2517114" h="2251673">
                <a:moveTo>
                  <a:pt x="0" y="0"/>
                </a:moveTo>
                <a:lnTo>
                  <a:pt x="2517115" y="0"/>
                </a:lnTo>
                <a:lnTo>
                  <a:pt x="2517115" y="2251673"/>
                </a:lnTo>
                <a:lnTo>
                  <a:pt x="0" y="22516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631248" y="572566"/>
            <a:ext cx="7315200" cy="1704442"/>
          </a:xfrm>
          <a:custGeom>
            <a:avLst/>
            <a:gdLst/>
            <a:ahLst/>
            <a:cxnLst/>
            <a:rect l="l" t="t" r="r" b="b"/>
            <a:pathLst>
              <a:path w="7315200" h="1704442">
                <a:moveTo>
                  <a:pt x="0" y="0"/>
                </a:moveTo>
                <a:lnTo>
                  <a:pt x="7315200" y="0"/>
                </a:lnTo>
                <a:lnTo>
                  <a:pt x="7315200" y="1704441"/>
                </a:lnTo>
                <a:lnTo>
                  <a:pt x="0" y="17044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72485">
            <a:off x="15692656" y="8722190"/>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a:hlinkClick r:id="rId8" tooltip="https://youtu.be/UIne3HdEBn4"/>
          </p:cNvPr>
          <p:cNvSpPr/>
          <p:nvPr/>
        </p:nvSpPr>
        <p:spPr>
          <a:xfrm>
            <a:off x="10670200" y="3110454"/>
            <a:ext cx="6474292" cy="6147846"/>
          </a:xfrm>
          <a:custGeom>
            <a:avLst/>
            <a:gdLst/>
            <a:ahLst/>
            <a:cxnLst/>
            <a:rect l="l" t="t" r="r" b="b"/>
            <a:pathLst>
              <a:path w="6474292" h="6147846">
                <a:moveTo>
                  <a:pt x="0" y="0"/>
                </a:moveTo>
                <a:lnTo>
                  <a:pt x="6474292" y="0"/>
                </a:lnTo>
                <a:lnTo>
                  <a:pt x="6474292" y="6147846"/>
                </a:lnTo>
                <a:lnTo>
                  <a:pt x="0" y="6147846"/>
                </a:lnTo>
                <a:lnTo>
                  <a:pt x="0" y="0"/>
                </a:lnTo>
                <a:close/>
              </a:path>
            </a:pathLst>
          </a:custGeom>
          <a:blipFill>
            <a:blip r:embed="rId9"/>
            <a:stretch>
              <a:fillRect l="-3034" r="-3034"/>
            </a:stretch>
          </a:blipFill>
        </p:spPr>
      </p:sp>
      <p:sp>
        <p:nvSpPr>
          <p:cNvPr id="6" name="Freeform 6"/>
          <p:cNvSpPr/>
          <p:nvPr/>
        </p:nvSpPr>
        <p:spPr>
          <a:xfrm rot="10652175">
            <a:off x="1579107" y="-111356"/>
            <a:ext cx="2782531" cy="2519456"/>
          </a:xfrm>
          <a:custGeom>
            <a:avLst/>
            <a:gdLst/>
            <a:ahLst/>
            <a:cxnLst/>
            <a:rect l="l" t="t" r="r" b="b"/>
            <a:pathLst>
              <a:path w="2782531" h="2519456">
                <a:moveTo>
                  <a:pt x="0" y="0"/>
                </a:moveTo>
                <a:lnTo>
                  <a:pt x="2782531" y="0"/>
                </a:lnTo>
                <a:lnTo>
                  <a:pt x="2782531" y="2519456"/>
                </a:lnTo>
                <a:lnTo>
                  <a:pt x="0" y="251945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rot="-10694174">
            <a:off x="-1842650" y="-1393714"/>
            <a:ext cx="3685301" cy="2787427"/>
          </a:xfrm>
          <a:custGeom>
            <a:avLst/>
            <a:gdLst/>
            <a:ahLst/>
            <a:cxnLst/>
            <a:rect l="l" t="t" r="r" b="b"/>
            <a:pathLst>
              <a:path w="3685301" h="2787427">
                <a:moveTo>
                  <a:pt x="0" y="0"/>
                </a:moveTo>
                <a:lnTo>
                  <a:pt x="3685300" y="0"/>
                </a:lnTo>
                <a:lnTo>
                  <a:pt x="3685300" y="2787428"/>
                </a:lnTo>
                <a:lnTo>
                  <a:pt x="0" y="27874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TextBox 8"/>
          <p:cNvSpPr txBox="1"/>
          <p:nvPr/>
        </p:nvSpPr>
        <p:spPr>
          <a:xfrm>
            <a:off x="1028700" y="2605958"/>
            <a:ext cx="7617759" cy="4236560"/>
          </a:xfrm>
          <a:prstGeom prst="rect">
            <a:avLst/>
          </a:prstGeom>
        </p:spPr>
        <p:txBody>
          <a:bodyPr lIns="0" tIns="0" rIns="0" bIns="0" rtlCol="0" anchor="t">
            <a:spAutoFit/>
          </a:bodyPr>
          <a:lstStyle/>
          <a:p>
            <a:pPr>
              <a:lnSpc>
                <a:spcPts val="4424"/>
              </a:lnSpc>
            </a:pPr>
            <a:r>
              <a:rPr lang="en-US" sz="3160">
                <a:solidFill>
                  <a:srgbClr val="FFFFFF"/>
                </a:solidFill>
                <a:latin typeface="Canva Sans"/>
              </a:rPr>
              <a:t>4.  Since every triangle has all three vertices than if we choose the color with minimum number of vertices the whole polygon is still getting covered.</a:t>
            </a:r>
          </a:p>
          <a:p>
            <a:pPr>
              <a:lnSpc>
                <a:spcPts val="4295"/>
              </a:lnSpc>
            </a:pPr>
            <a:r>
              <a:rPr lang="en-US" sz="3067">
                <a:solidFill>
                  <a:srgbClr val="FFFFFF"/>
                </a:solidFill>
                <a:latin typeface="Canva Sans"/>
              </a:rPr>
              <a:t>5. We will be placing the guards at the selected colored vertices. In this case we can either choose GREEN or BLUE.</a:t>
            </a:r>
          </a:p>
          <a:p>
            <a:pPr>
              <a:lnSpc>
                <a:spcPts val="3152"/>
              </a:lnSpc>
            </a:pPr>
            <a:endParaRPr lang="en-US" sz="3067">
              <a:solidFill>
                <a:srgbClr val="FFFFFF"/>
              </a:solidFill>
              <a:latin typeface="Canva Sans"/>
            </a:endParaRPr>
          </a:p>
        </p:txBody>
      </p:sp>
      <p:sp>
        <p:nvSpPr>
          <p:cNvPr id="9" name="TextBox 9"/>
          <p:cNvSpPr txBox="1"/>
          <p:nvPr/>
        </p:nvSpPr>
        <p:spPr>
          <a:xfrm>
            <a:off x="4631248" y="841539"/>
            <a:ext cx="7315200" cy="1052196"/>
          </a:xfrm>
          <a:prstGeom prst="rect">
            <a:avLst/>
          </a:prstGeom>
        </p:spPr>
        <p:txBody>
          <a:bodyPr lIns="0" tIns="0" rIns="0" bIns="0" rtlCol="0" anchor="t">
            <a:spAutoFit/>
          </a:bodyPr>
          <a:lstStyle/>
          <a:p>
            <a:pPr algn="ctr">
              <a:lnSpc>
                <a:spcPts val="8679"/>
              </a:lnSpc>
            </a:pPr>
            <a:r>
              <a:rPr lang="en-US" sz="6199">
                <a:solidFill>
                  <a:srgbClr val="FFFFFF"/>
                </a:solidFill>
                <a:latin typeface="Canva Sans"/>
              </a:rPr>
              <a:t>THE PROOF!</a:t>
            </a:r>
          </a:p>
        </p:txBody>
      </p:sp>
      <p:sp>
        <p:nvSpPr>
          <p:cNvPr id="10" name="TextBox 10"/>
          <p:cNvSpPr txBox="1"/>
          <p:nvPr/>
        </p:nvSpPr>
        <p:spPr>
          <a:xfrm>
            <a:off x="567077" y="6724173"/>
            <a:ext cx="9058842" cy="2381072"/>
          </a:xfrm>
          <a:prstGeom prst="rect">
            <a:avLst/>
          </a:prstGeom>
        </p:spPr>
        <p:txBody>
          <a:bodyPr lIns="0" tIns="0" rIns="0" bIns="0" rtlCol="0" anchor="t">
            <a:spAutoFit/>
          </a:bodyPr>
          <a:lstStyle/>
          <a:p>
            <a:pPr>
              <a:lnSpc>
                <a:spcPts val="4734"/>
              </a:lnSpc>
            </a:pPr>
            <a:r>
              <a:rPr lang="en-US" sz="3382">
                <a:solidFill>
                  <a:srgbClr val="FFFFFF"/>
                </a:solidFill>
                <a:latin typeface="Canva Sans Bold"/>
              </a:rPr>
              <a:t>OBSERVATION:</a:t>
            </a:r>
            <a:r>
              <a:rPr lang="en-US" sz="3382">
                <a:solidFill>
                  <a:srgbClr val="FFFFFF"/>
                </a:solidFill>
                <a:latin typeface="Canva Sans"/>
              </a:rPr>
              <a:t>  The total number of vertices of polygon are 14 and in this case 14//3 is 4, which is same as the number of selected colored vertices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802731">
            <a:off x="15036176" y="-2077956"/>
            <a:ext cx="4446248" cy="4114800"/>
          </a:xfrm>
          <a:custGeom>
            <a:avLst/>
            <a:gdLst/>
            <a:ahLst/>
            <a:cxnLst/>
            <a:rect l="l" t="t" r="r" b="b"/>
            <a:pathLst>
              <a:path w="4446248" h="4114800">
                <a:moveTo>
                  <a:pt x="0" y="0"/>
                </a:moveTo>
                <a:lnTo>
                  <a:pt x="4446248" y="0"/>
                </a:lnTo>
                <a:lnTo>
                  <a:pt x="4446248"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625645" y="8229600"/>
            <a:ext cx="5074305" cy="4114800"/>
          </a:xfrm>
          <a:custGeom>
            <a:avLst/>
            <a:gdLst/>
            <a:ahLst/>
            <a:cxnLst/>
            <a:rect l="l" t="t" r="r" b="b"/>
            <a:pathLst>
              <a:path w="5074305" h="4114800">
                <a:moveTo>
                  <a:pt x="0" y="0"/>
                </a:moveTo>
                <a:lnTo>
                  <a:pt x="5074305" y="0"/>
                </a:lnTo>
                <a:lnTo>
                  <a:pt x="5074305"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637507">
            <a:off x="-1487112" y="-1744751"/>
            <a:ext cx="4490357" cy="4114800"/>
          </a:xfrm>
          <a:custGeom>
            <a:avLst/>
            <a:gdLst/>
            <a:ahLst/>
            <a:cxnLst/>
            <a:rect l="l" t="t" r="r" b="b"/>
            <a:pathLst>
              <a:path w="4490357" h="4114800">
                <a:moveTo>
                  <a:pt x="0" y="0"/>
                </a:moveTo>
                <a:lnTo>
                  <a:pt x="4490357" y="0"/>
                </a:lnTo>
                <a:lnTo>
                  <a:pt x="4490357"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10690989">
            <a:off x="-1795790" y="8865993"/>
            <a:ext cx="4230168" cy="4114800"/>
          </a:xfrm>
          <a:custGeom>
            <a:avLst/>
            <a:gdLst/>
            <a:ahLst/>
            <a:cxnLst/>
            <a:rect l="l" t="t" r="r" b="b"/>
            <a:pathLst>
              <a:path w="4230168" h="4114800">
                <a:moveTo>
                  <a:pt x="0" y="0"/>
                </a:moveTo>
                <a:lnTo>
                  <a:pt x="4230168" y="0"/>
                </a:lnTo>
                <a:lnTo>
                  <a:pt x="423016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5191604" y="923925"/>
            <a:ext cx="7593156" cy="924452"/>
          </a:xfrm>
          <a:prstGeom prst="rect">
            <a:avLst/>
          </a:prstGeom>
        </p:spPr>
        <p:txBody>
          <a:bodyPr lIns="0" tIns="0" rIns="0" bIns="0" rtlCol="0" anchor="t">
            <a:spAutoFit/>
          </a:bodyPr>
          <a:lstStyle/>
          <a:p>
            <a:pPr algn="ctr">
              <a:lnSpc>
                <a:spcPts val="7561"/>
              </a:lnSpc>
            </a:pPr>
            <a:r>
              <a:rPr lang="en-US" sz="5400" spc="405">
                <a:solidFill>
                  <a:srgbClr val="F7E9E4"/>
                </a:solidFill>
                <a:latin typeface="Intro Rust"/>
              </a:rPr>
              <a:t>COMPARISON</a:t>
            </a:r>
          </a:p>
        </p:txBody>
      </p:sp>
      <p:sp>
        <p:nvSpPr>
          <p:cNvPr id="7" name="TextBox 7"/>
          <p:cNvSpPr txBox="1"/>
          <p:nvPr/>
        </p:nvSpPr>
        <p:spPr>
          <a:xfrm>
            <a:off x="9387721" y="3470688"/>
            <a:ext cx="8475849" cy="5612257"/>
          </a:xfrm>
          <a:prstGeom prst="rect">
            <a:avLst/>
          </a:prstGeom>
        </p:spPr>
        <p:txBody>
          <a:bodyPr lIns="0" tIns="0" rIns="0" bIns="0" rtlCol="0" anchor="t">
            <a:spAutoFit/>
          </a:bodyPr>
          <a:lstStyle/>
          <a:p>
            <a:pPr marL="496571" lvl="1" indent="-248285">
              <a:lnSpc>
                <a:spcPts val="4094"/>
              </a:lnSpc>
              <a:buFont typeface="Arial"/>
              <a:buChar char="•"/>
            </a:pPr>
            <a:r>
              <a:rPr lang="en-US" sz="2300" spc="172">
                <a:solidFill>
                  <a:srgbClr val="1660D6"/>
                </a:solidFill>
                <a:latin typeface="Canva Sans"/>
              </a:rPr>
              <a:t>The 3-coloration method ensures no two adjacent vertices have the same color, guaranteeing every segment of the gallery is covered by a guard of a different uniform color.</a:t>
            </a:r>
          </a:p>
          <a:p>
            <a:pPr marL="496571" lvl="1" indent="-248285">
              <a:lnSpc>
                <a:spcPts val="4094"/>
              </a:lnSpc>
              <a:buFont typeface="Arial"/>
              <a:buChar char="•"/>
            </a:pPr>
            <a:r>
              <a:rPr lang="en-US" sz="2300" spc="172">
                <a:solidFill>
                  <a:srgbClr val="1660D6"/>
                </a:solidFill>
                <a:latin typeface="Canva Sans"/>
              </a:rPr>
              <a:t>It can help identify the minimum number of guards needed by analyzing the placement of the guards within each triangle and minimizing overlapping coverage.</a:t>
            </a:r>
          </a:p>
          <a:p>
            <a:pPr marL="496571" lvl="1" indent="-248285">
              <a:lnSpc>
                <a:spcPts val="4094"/>
              </a:lnSpc>
              <a:buFont typeface="Arial"/>
              <a:buChar char="•"/>
            </a:pPr>
            <a:r>
              <a:rPr lang="en-US" sz="2300" spc="172">
                <a:solidFill>
                  <a:srgbClr val="1660D6"/>
                </a:solidFill>
                <a:latin typeface="Canva Sans"/>
              </a:rPr>
              <a:t>Its limitation is the number of available colors, which may not be enough for complex or irregularly shaped galleries.</a:t>
            </a:r>
          </a:p>
        </p:txBody>
      </p:sp>
      <p:sp>
        <p:nvSpPr>
          <p:cNvPr id="8" name="TextBox 8"/>
          <p:cNvSpPr txBox="1"/>
          <p:nvPr/>
        </p:nvSpPr>
        <p:spPr>
          <a:xfrm>
            <a:off x="11367147" y="2608775"/>
            <a:ext cx="4183360" cy="713486"/>
          </a:xfrm>
          <a:prstGeom prst="rect">
            <a:avLst/>
          </a:prstGeom>
        </p:spPr>
        <p:txBody>
          <a:bodyPr lIns="0" tIns="0" rIns="0" bIns="0" rtlCol="0" anchor="t">
            <a:spAutoFit/>
          </a:bodyPr>
          <a:lstStyle/>
          <a:p>
            <a:pPr marL="0" lvl="0" indent="0" algn="ctr">
              <a:lnSpc>
                <a:spcPts val="5823"/>
              </a:lnSpc>
              <a:spcBef>
                <a:spcPct val="0"/>
              </a:spcBef>
            </a:pPr>
            <a:r>
              <a:rPr lang="en-US" sz="4159">
                <a:solidFill>
                  <a:srgbClr val="1660D6"/>
                </a:solidFill>
                <a:latin typeface="EB Garamond Bold"/>
              </a:rPr>
              <a:t>3- COLORATION</a:t>
            </a:r>
          </a:p>
        </p:txBody>
      </p:sp>
      <p:sp>
        <p:nvSpPr>
          <p:cNvPr id="9" name="AutoShape 9"/>
          <p:cNvSpPr/>
          <p:nvPr/>
        </p:nvSpPr>
        <p:spPr>
          <a:xfrm flipH="1">
            <a:off x="9007232" y="2694560"/>
            <a:ext cx="19050" cy="6133559"/>
          </a:xfrm>
          <a:prstGeom prst="line">
            <a:avLst/>
          </a:prstGeom>
          <a:ln w="38100" cap="flat">
            <a:solidFill>
              <a:srgbClr val="FFFFFF"/>
            </a:solidFill>
            <a:prstDash val="sysDash"/>
            <a:headEnd type="none" w="sm" len="sm"/>
            <a:tailEnd type="none" w="sm" len="sm"/>
          </a:ln>
        </p:spPr>
      </p:sp>
      <p:sp>
        <p:nvSpPr>
          <p:cNvPr id="10" name="TextBox 10"/>
          <p:cNvSpPr txBox="1"/>
          <p:nvPr/>
        </p:nvSpPr>
        <p:spPr>
          <a:xfrm>
            <a:off x="424431" y="3545825"/>
            <a:ext cx="8004100" cy="4583557"/>
          </a:xfrm>
          <a:prstGeom prst="rect">
            <a:avLst/>
          </a:prstGeom>
        </p:spPr>
        <p:txBody>
          <a:bodyPr lIns="0" tIns="0" rIns="0" bIns="0" rtlCol="0" anchor="t">
            <a:spAutoFit/>
          </a:bodyPr>
          <a:lstStyle/>
          <a:p>
            <a:pPr marL="496569" lvl="1" indent="-248284">
              <a:lnSpc>
                <a:spcPts val="4093"/>
              </a:lnSpc>
              <a:buFont typeface="Arial"/>
              <a:buChar char="•"/>
            </a:pPr>
            <a:r>
              <a:rPr lang="en-US" sz="2299" spc="172">
                <a:solidFill>
                  <a:srgbClr val="DB7256"/>
                </a:solidFill>
                <a:latin typeface="Canva Sans"/>
              </a:rPr>
              <a:t>Triangulation can simplify the problem of guarding a polygonal gallery by reducing it to smaller triangles.</a:t>
            </a:r>
          </a:p>
          <a:p>
            <a:pPr marL="496569" lvl="1" indent="-248284">
              <a:lnSpc>
                <a:spcPts val="4093"/>
              </a:lnSpc>
              <a:buFont typeface="Arial"/>
              <a:buChar char="•"/>
            </a:pPr>
            <a:r>
              <a:rPr lang="en-US" sz="2299" spc="172">
                <a:solidFill>
                  <a:srgbClr val="DB7256"/>
                </a:solidFill>
                <a:latin typeface="Canva Sans"/>
              </a:rPr>
              <a:t>It can be effective for certain shapes with well-defined features, but more complex for irregular or complex shapes. </a:t>
            </a:r>
          </a:p>
          <a:p>
            <a:pPr marL="496569" lvl="1" indent="-248284">
              <a:lnSpc>
                <a:spcPts val="4093"/>
              </a:lnSpc>
              <a:buFont typeface="Arial"/>
              <a:buChar char="•"/>
            </a:pPr>
            <a:r>
              <a:rPr lang="en-US" sz="2299" spc="172">
                <a:solidFill>
                  <a:srgbClr val="DB7256"/>
                </a:solidFill>
                <a:latin typeface="Canva Sans"/>
              </a:rPr>
              <a:t>It can also result in redundant guard coverage, increasing the number of guards needed.</a:t>
            </a:r>
          </a:p>
        </p:txBody>
      </p:sp>
      <p:sp>
        <p:nvSpPr>
          <p:cNvPr id="11" name="TextBox 11"/>
          <p:cNvSpPr txBox="1"/>
          <p:nvPr/>
        </p:nvSpPr>
        <p:spPr>
          <a:xfrm>
            <a:off x="2048822" y="2618300"/>
            <a:ext cx="4615260" cy="712677"/>
          </a:xfrm>
          <a:prstGeom prst="rect">
            <a:avLst/>
          </a:prstGeom>
        </p:spPr>
        <p:txBody>
          <a:bodyPr lIns="0" tIns="0" rIns="0" bIns="0" rtlCol="0" anchor="t">
            <a:spAutoFit/>
          </a:bodyPr>
          <a:lstStyle/>
          <a:p>
            <a:pPr marL="0" lvl="0" indent="0" algn="ctr">
              <a:lnSpc>
                <a:spcPts val="5868"/>
              </a:lnSpc>
              <a:spcBef>
                <a:spcPct val="0"/>
              </a:spcBef>
            </a:pPr>
            <a:r>
              <a:rPr lang="en-US" sz="4191">
                <a:solidFill>
                  <a:srgbClr val="EA7575"/>
                </a:solidFill>
                <a:latin typeface="EB Garamond Bold"/>
              </a:rPr>
              <a:t>TRIANGULATION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40609">
            <a:off x="-1888179" y="-2782438"/>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186413"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5068962" y="8229600"/>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4085466" y="692466"/>
            <a:ext cx="10117068" cy="1559555"/>
          </a:xfrm>
          <a:prstGeom prst="rect">
            <a:avLst/>
          </a:prstGeom>
        </p:spPr>
        <p:txBody>
          <a:bodyPr lIns="0" tIns="0" rIns="0" bIns="0" rtlCol="0" anchor="t">
            <a:spAutoFit/>
          </a:bodyPr>
          <a:lstStyle/>
          <a:p>
            <a:pPr algn="ctr">
              <a:lnSpc>
                <a:spcPts val="12740"/>
              </a:lnSpc>
            </a:pPr>
            <a:r>
              <a:rPr lang="en-US" sz="9100" spc="682">
                <a:solidFill>
                  <a:srgbClr val="F7E9E4"/>
                </a:solidFill>
                <a:latin typeface="Intro Rust"/>
              </a:rPr>
              <a:t>APPLICATIONS</a:t>
            </a:r>
          </a:p>
        </p:txBody>
      </p:sp>
      <p:sp>
        <p:nvSpPr>
          <p:cNvPr id="6" name="Freeform 6"/>
          <p:cNvSpPr/>
          <p:nvPr/>
        </p:nvSpPr>
        <p:spPr>
          <a:xfrm>
            <a:off x="2163473" y="3105446"/>
            <a:ext cx="1372086" cy="1159412"/>
          </a:xfrm>
          <a:custGeom>
            <a:avLst/>
            <a:gdLst/>
            <a:ahLst/>
            <a:cxnLst/>
            <a:rect l="l" t="t" r="r" b="b"/>
            <a:pathLst>
              <a:path w="1372086" h="1159412">
                <a:moveTo>
                  <a:pt x="0" y="0"/>
                </a:moveTo>
                <a:lnTo>
                  <a:pt x="1372086" y="0"/>
                </a:lnTo>
                <a:lnTo>
                  <a:pt x="1372086" y="1159413"/>
                </a:lnTo>
                <a:lnTo>
                  <a:pt x="0" y="115941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4607047" y="8155901"/>
            <a:ext cx="1372086" cy="1159412"/>
          </a:xfrm>
          <a:custGeom>
            <a:avLst/>
            <a:gdLst/>
            <a:ahLst/>
            <a:cxnLst/>
            <a:rect l="l" t="t" r="r" b="b"/>
            <a:pathLst>
              <a:path w="1372086" h="1159412">
                <a:moveTo>
                  <a:pt x="0" y="0"/>
                </a:moveTo>
                <a:lnTo>
                  <a:pt x="1372086" y="0"/>
                </a:lnTo>
                <a:lnTo>
                  <a:pt x="1372086" y="1159412"/>
                </a:lnTo>
                <a:lnTo>
                  <a:pt x="0" y="115941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6901203" y="8460839"/>
            <a:ext cx="4485593" cy="1645235"/>
          </a:xfrm>
          <a:custGeom>
            <a:avLst/>
            <a:gdLst/>
            <a:ahLst/>
            <a:cxnLst/>
            <a:rect l="l" t="t" r="r" b="b"/>
            <a:pathLst>
              <a:path w="4485593" h="1645235">
                <a:moveTo>
                  <a:pt x="0" y="0"/>
                </a:moveTo>
                <a:lnTo>
                  <a:pt x="4485594" y="0"/>
                </a:lnTo>
                <a:lnTo>
                  <a:pt x="4485594" y="1645235"/>
                </a:lnTo>
                <a:lnTo>
                  <a:pt x="0" y="1645235"/>
                </a:lnTo>
                <a:lnTo>
                  <a:pt x="0" y="0"/>
                </a:lnTo>
                <a:close/>
              </a:path>
            </a:pathLst>
          </a:custGeom>
          <a:blipFill>
            <a:blip r:embed="rId10">
              <a:alphaModFix amt="30000"/>
              <a:extLst>
                <a:ext uri="{96DAC541-7B7A-43D3-8B79-37D633B846F1}">
                  <asvg:svgBlip xmlns:asvg="http://schemas.microsoft.com/office/drawing/2016/SVG/main" xmlns="" r:embed="rId11"/>
                </a:ext>
              </a:extLst>
            </a:blip>
            <a:stretch>
              <a:fillRect t="-115727"/>
            </a:stretch>
          </a:blipFill>
        </p:spPr>
      </p:sp>
      <p:grpSp>
        <p:nvGrpSpPr>
          <p:cNvPr id="9" name="Group 9"/>
          <p:cNvGrpSpPr/>
          <p:nvPr/>
        </p:nvGrpSpPr>
        <p:grpSpPr>
          <a:xfrm>
            <a:off x="2512988" y="3233391"/>
            <a:ext cx="13264568" cy="5751236"/>
            <a:chOff x="0" y="0"/>
            <a:chExt cx="3493549" cy="1514729"/>
          </a:xfrm>
        </p:grpSpPr>
        <p:sp>
          <p:nvSpPr>
            <p:cNvPr id="10" name="Freeform 10"/>
            <p:cNvSpPr/>
            <p:nvPr/>
          </p:nvSpPr>
          <p:spPr>
            <a:xfrm>
              <a:off x="0" y="0"/>
              <a:ext cx="3493549" cy="1514729"/>
            </a:xfrm>
            <a:custGeom>
              <a:avLst/>
              <a:gdLst/>
              <a:ahLst/>
              <a:cxnLst/>
              <a:rect l="l" t="t" r="r" b="b"/>
              <a:pathLst>
                <a:path w="3493549" h="1514729">
                  <a:moveTo>
                    <a:pt x="17510" y="0"/>
                  </a:moveTo>
                  <a:lnTo>
                    <a:pt x="3476039" y="0"/>
                  </a:lnTo>
                  <a:cubicBezTo>
                    <a:pt x="3480683" y="0"/>
                    <a:pt x="3485136" y="1845"/>
                    <a:pt x="3488420" y="5128"/>
                  </a:cubicBezTo>
                  <a:cubicBezTo>
                    <a:pt x="3491704" y="8412"/>
                    <a:pt x="3493549" y="12866"/>
                    <a:pt x="3493549" y="17510"/>
                  </a:cubicBezTo>
                  <a:lnTo>
                    <a:pt x="3493549" y="1497219"/>
                  </a:lnTo>
                  <a:cubicBezTo>
                    <a:pt x="3493549" y="1506889"/>
                    <a:pt x="3485709" y="1514729"/>
                    <a:pt x="3476039" y="1514729"/>
                  </a:cubicBezTo>
                  <a:lnTo>
                    <a:pt x="17510" y="1514729"/>
                  </a:lnTo>
                  <a:cubicBezTo>
                    <a:pt x="7839" y="1514729"/>
                    <a:pt x="0" y="1506889"/>
                    <a:pt x="0" y="1497219"/>
                  </a:cubicBezTo>
                  <a:lnTo>
                    <a:pt x="0" y="17510"/>
                  </a:lnTo>
                  <a:cubicBezTo>
                    <a:pt x="0" y="7839"/>
                    <a:pt x="7839" y="0"/>
                    <a:pt x="17510" y="0"/>
                  </a:cubicBezTo>
                  <a:close/>
                </a:path>
              </a:pathLst>
            </a:custGeom>
            <a:solidFill>
              <a:srgbClr val="D1EFEE"/>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6901203" y="2743588"/>
            <a:ext cx="4485593" cy="6558717"/>
            <a:chOff x="0" y="0"/>
            <a:chExt cx="1181391" cy="1727399"/>
          </a:xfrm>
        </p:grpSpPr>
        <p:sp>
          <p:nvSpPr>
            <p:cNvPr id="13" name="Freeform 13"/>
            <p:cNvSpPr/>
            <p:nvPr/>
          </p:nvSpPr>
          <p:spPr>
            <a:xfrm>
              <a:off x="0" y="0"/>
              <a:ext cx="1181391" cy="1727399"/>
            </a:xfrm>
            <a:custGeom>
              <a:avLst/>
              <a:gdLst/>
              <a:ahLst/>
              <a:cxnLst/>
              <a:rect l="l" t="t" r="r" b="b"/>
              <a:pathLst>
                <a:path w="1181391" h="1727399">
                  <a:moveTo>
                    <a:pt x="51779" y="0"/>
                  </a:moveTo>
                  <a:lnTo>
                    <a:pt x="1129612" y="0"/>
                  </a:lnTo>
                  <a:cubicBezTo>
                    <a:pt x="1158209" y="0"/>
                    <a:pt x="1181391" y="23182"/>
                    <a:pt x="1181391" y="51779"/>
                  </a:cubicBezTo>
                  <a:lnTo>
                    <a:pt x="1181391" y="1675620"/>
                  </a:lnTo>
                  <a:cubicBezTo>
                    <a:pt x="1181391" y="1704217"/>
                    <a:pt x="1158209" y="1727399"/>
                    <a:pt x="1129612" y="1727399"/>
                  </a:cubicBezTo>
                  <a:lnTo>
                    <a:pt x="51779" y="1727399"/>
                  </a:lnTo>
                  <a:cubicBezTo>
                    <a:pt x="23182" y="1727399"/>
                    <a:pt x="0" y="1704217"/>
                    <a:pt x="0" y="1675620"/>
                  </a:cubicBezTo>
                  <a:lnTo>
                    <a:pt x="0" y="51779"/>
                  </a:lnTo>
                  <a:cubicBezTo>
                    <a:pt x="0" y="23182"/>
                    <a:pt x="23182" y="0"/>
                    <a:pt x="51779" y="0"/>
                  </a:cubicBezTo>
                  <a:close/>
                </a:path>
              </a:pathLst>
            </a:custGeom>
            <a:solidFill>
              <a:srgbClr val="4577BF"/>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1960"/>
                </a:lnSpc>
              </a:pPr>
              <a:endParaRPr/>
            </a:p>
          </p:txBody>
        </p:sp>
      </p:grpSp>
      <p:sp>
        <p:nvSpPr>
          <p:cNvPr id="15" name="Freeform 15"/>
          <p:cNvSpPr/>
          <p:nvPr/>
        </p:nvSpPr>
        <p:spPr>
          <a:xfrm>
            <a:off x="7888641" y="8359605"/>
            <a:ext cx="286587" cy="286587"/>
          </a:xfrm>
          <a:custGeom>
            <a:avLst/>
            <a:gdLst/>
            <a:ahLst/>
            <a:cxnLst/>
            <a:rect l="l" t="t" r="r" b="b"/>
            <a:pathLst>
              <a:path w="286587" h="286587">
                <a:moveTo>
                  <a:pt x="0" y="0"/>
                </a:moveTo>
                <a:lnTo>
                  <a:pt x="286587" y="0"/>
                </a:lnTo>
                <a:lnTo>
                  <a:pt x="286587" y="286587"/>
                </a:lnTo>
                <a:lnTo>
                  <a:pt x="0" y="28658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6" name="Freeform 16"/>
          <p:cNvSpPr/>
          <p:nvPr/>
        </p:nvSpPr>
        <p:spPr>
          <a:xfrm>
            <a:off x="7765087" y="4962576"/>
            <a:ext cx="601415" cy="560068"/>
          </a:xfrm>
          <a:custGeom>
            <a:avLst/>
            <a:gdLst/>
            <a:ahLst/>
            <a:cxnLst/>
            <a:rect l="l" t="t" r="r" b="b"/>
            <a:pathLst>
              <a:path w="601415" h="560068">
                <a:moveTo>
                  <a:pt x="0" y="0"/>
                </a:moveTo>
                <a:lnTo>
                  <a:pt x="601415" y="0"/>
                </a:lnTo>
                <a:lnTo>
                  <a:pt x="601415" y="560067"/>
                </a:lnTo>
                <a:lnTo>
                  <a:pt x="0" y="560067"/>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7" name="Freeform 17"/>
          <p:cNvSpPr/>
          <p:nvPr/>
        </p:nvSpPr>
        <p:spPr>
          <a:xfrm>
            <a:off x="12227309" y="5051485"/>
            <a:ext cx="629141" cy="570159"/>
          </a:xfrm>
          <a:custGeom>
            <a:avLst/>
            <a:gdLst/>
            <a:ahLst/>
            <a:cxnLst/>
            <a:rect l="l" t="t" r="r" b="b"/>
            <a:pathLst>
              <a:path w="629141" h="570159">
                <a:moveTo>
                  <a:pt x="0" y="0"/>
                </a:moveTo>
                <a:lnTo>
                  <a:pt x="629142" y="0"/>
                </a:lnTo>
                <a:lnTo>
                  <a:pt x="629142" y="570159"/>
                </a:lnTo>
                <a:lnTo>
                  <a:pt x="0" y="570159"/>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8" name="Freeform 18"/>
          <p:cNvSpPr/>
          <p:nvPr/>
        </p:nvSpPr>
        <p:spPr>
          <a:xfrm>
            <a:off x="15219827" y="3910739"/>
            <a:ext cx="359013" cy="359013"/>
          </a:xfrm>
          <a:custGeom>
            <a:avLst/>
            <a:gdLst/>
            <a:ahLst/>
            <a:cxnLst/>
            <a:rect l="l" t="t" r="r" b="b"/>
            <a:pathLst>
              <a:path w="359013" h="359013">
                <a:moveTo>
                  <a:pt x="0" y="0"/>
                </a:moveTo>
                <a:lnTo>
                  <a:pt x="359013" y="0"/>
                </a:lnTo>
                <a:lnTo>
                  <a:pt x="359013" y="359013"/>
                </a:lnTo>
                <a:lnTo>
                  <a:pt x="0" y="35901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9" name="TextBox 19"/>
          <p:cNvSpPr txBox="1"/>
          <p:nvPr/>
        </p:nvSpPr>
        <p:spPr>
          <a:xfrm>
            <a:off x="3179830" y="5583544"/>
            <a:ext cx="3121298" cy="2731262"/>
          </a:xfrm>
          <a:prstGeom prst="rect">
            <a:avLst/>
          </a:prstGeom>
        </p:spPr>
        <p:txBody>
          <a:bodyPr lIns="0" tIns="0" rIns="0" bIns="0" rtlCol="0" anchor="t">
            <a:spAutoFit/>
          </a:bodyPr>
          <a:lstStyle/>
          <a:p>
            <a:pPr>
              <a:lnSpc>
                <a:spcPts val="2758"/>
              </a:lnSpc>
            </a:pPr>
            <a:r>
              <a:rPr lang="en-US" sz="1970">
                <a:solidFill>
                  <a:srgbClr val="000000"/>
                </a:solidFill>
                <a:latin typeface="Canva Sans"/>
              </a:rPr>
              <a:t>The art gallery problem is relevant in the development of autonomous systems, such as robots that need to navigate through a space while avoiding obstacles.</a:t>
            </a:r>
          </a:p>
        </p:txBody>
      </p:sp>
      <p:sp>
        <p:nvSpPr>
          <p:cNvPr id="20" name="TextBox 20"/>
          <p:cNvSpPr txBox="1"/>
          <p:nvPr/>
        </p:nvSpPr>
        <p:spPr>
          <a:xfrm>
            <a:off x="11986872" y="5870956"/>
            <a:ext cx="2783528" cy="2388362"/>
          </a:xfrm>
          <a:prstGeom prst="rect">
            <a:avLst/>
          </a:prstGeom>
        </p:spPr>
        <p:txBody>
          <a:bodyPr lIns="0" tIns="0" rIns="0" bIns="0" rtlCol="0" anchor="t">
            <a:spAutoFit/>
          </a:bodyPr>
          <a:lstStyle/>
          <a:p>
            <a:pPr>
              <a:lnSpc>
                <a:spcPts val="2758"/>
              </a:lnSpc>
            </a:pPr>
            <a:r>
              <a:rPr lang="en-US" sz="1970">
                <a:solidFill>
                  <a:srgbClr val="000000"/>
                </a:solidFill>
                <a:latin typeface="Canva Sans"/>
              </a:rPr>
              <a:t> The art gallery problem has inspired artists to create art installations and exhibitions that explore the concept of space and perception.</a:t>
            </a:r>
          </a:p>
        </p:txBody>
      </p:sp>
      <p:sp>
        <p:nvSpPr>
          <p:cNvPr id="21" name="TextBox 21"/>
          <p:cNvSpPr txBox="1"/>
          <p:nvPr/>
        </p:nvSpPr>
        <p:spPr>
          <a:xfrm>
            <a:off x="3211560" y="3755402"/>
            <a:ext cx="2710568" cy="15811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Robotics and autonomous systems</a:t>
            </a:r>
          </a:p>
        </p:txBody>
      </p:sp>
      <p:sp>
        <p:nvSpPr>
          <p:cNvPr id="22" name="TextBox 22"/>
          <p:cNvSpPr txBox="1"/>
          <p:nvPr/>
        </p:nvSpPr>
        <p:spPr>
          <a:xfrm>
            <a:off x="11986872" y="4152086"/>
            <a:ext cx="1945481"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Visual arts</a:t>
            </a:r>
          </a:p>
        </p:txBody>
      </p:sp>
      <p:sp>
        <p:nvSpPr>
          <p:cNvPr id="23" name="TextBox 23"/>
          <p:cNvSpPr txBox="1"/>
          <p:nvPr/>
        </p:nvSpPr>
        <p:spPr>
          <a:xfrm>
            <a:off x="7470611" y="3618686"/>
            <a:ext cx="3130847" cy="1047750"/>
          </a:xfrm>
          <a:prstGeom prst="rect">
            <a:avLst/>
          </a:prstGeom>
        </p:spPr>
        <p:txBody>
          <a:bodyPr lIns="0" tIns="0" rIns="0" bIns="0" rtlCol="0" anchor="t">
            <a:spAutoFit/>
          </a:bodyPr>
          <a:lstStyle/>
          <a:p>
            <a:pPr>
              <a:lnSpc>
                <a:spcPts val="4200"/>
              </a:lnSpc>
            </a:pPr>
            <a:r>
              <a:rPr lang="en-US" sz="3000">
                <a:solidFill>
                  <a:srgbClr val="FFFFFF"/>
                </a:solidFill>
                <a:latin typeface="Canva Sans Bold"/>
              </a:rPr>
              <a:t>Surveillance and security</a:t>
            </a:r>
          </a:p>
        </p:txBody>
      </p:sp>
      <p:sp>
        <p:nvSpPr>
          <p:cNvPr id="24" name="TextBox 24"/>
          <p:cNvSpPr txBox="1"/>
          <p:nvPr/>
        </p:nvSpPr>
        <p:spPr>
          <a:xfrm>
            <a:off x="7470611" y="5847177"/>
            <a:ext cx="3130847" cy="2435921"/>
          </a:xfrm>
          <a:prstGeom prst="rect">
            <a:avLst/>
          </a:prstGeom>
        </p:spPr>
        <p:txBody>
          <a:bodyPr lIns="0" tIns="0" rIns="0" bIns="0" rtlCol="0" anchor="t">
            <a:spAutoFit/>
          </a:bodyPr>
          <a:lstStyle/>
          <a:p>
            <a:pPr>
              <a:lnSpc>
                <a:spcPts val="2753"/>
              </a:lnSpc>
            </a:pPr>
            <a:r>
              <a:rPr lang="en-US" sz="1966">
                <a:solidFill>
                  <a:srgbClr val="FFFFFF"/>
                </a:solidFill>
                <a:latin typeface="Canva Sans"/>
              </a:rPr>
              <a:t>The art gallery problem can be used to determine the minimum number of security guards or cameras needed to cover an area, such as a museum or a building.</a:t>
            </a:r>
          </a:p>
        </p:txBody>
      </p:sp>
      <p:sp>
        <p:nvSpPr>
          <p:cNvPr id="25" name="Freeform 25"/>
          <p:cNvSpPr/>
          <p:nvPr/>
        </p:nvSpPr>
        <p:spPr>
          <a:xfrm>
            <a:off x="6322178" y="3812552"/>
            <a:ext cx="359013" cy="359013"/>
          </a:xfrm>
          <a:custGeom>
            <a:avLst/>
            <a:gdLst/>
            <a:ahLst/>
            <a:cxnLst/>
            <a:rect l="l" t="t" r="r" b="b"/>
            <a:pathLst>
              <a:path w="359013" h="359013">
                <a:moveTo>
                  <a:pt x="0" y="0"/>
                </a:moveTo>
                <a:lnTo>
                  <a:pt x="359013" y="0"/>
                </a:lnTo>
                <a:lnTo>
                  <a:pt x="359013" y="359013"/>
                </a:lnTo>
                <a:lnTo>
                  <a:pt x="0" y="359013"/>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40609">
            <a:off x="-1967026" y="-1668169"/>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810994">
            <a:off x="12592939" y="-14180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572722" y="4380302"/>
            <a:ext cx="11093578" cy="1873685"/>
          </a:xfrm>
          <a:prstGeom prst="rect">
            <a:avLst/>
          </a:prstGeom>
        </p:spPr>
        <p:txBody>
          <a:bodyPr lIns="0" tIns="0" rIns="0" bIns="0" rtlCol="0" anchor="t">
            <a:spAutoFit/>
          </a:bodyPr>
          <a:lstStyle/>
          <a:p>
            <a:pPr algn="ctr">
              <a:lnSpc>
                <a:spcPts val="15351"/>
              </a:lnSpc>
            </a:pPr>
            <a:r>
              <a:rPr lang="en-US" sz="10965" spc="822">
                <a:solidFill>
                  <a:srgbClr val="F7E9E4"/>
                </a:solidFill>
                <a:latin typeface="Intro Rust"/>
              </a:rPr>
              <a:t>THANK YOU</a:t>
            </a:r>
          </a:p>
        </p:txBody>
      </p:sp>
      <p:sp>
        <p:nvSpPr>
          <p:cNvPr id="5" name="Freeform 5"/>
          <p:cNvSpPr/>
          <p:nvPr/>
        </p:nvSpPr>
        <p:spPr>
          <a:xfrm>
            <a:off x="13629401" y="3785784"/>
            <a:ext cx="517527" cy="804067"/>
          </a:xfrm>
          <a:custGeom>
            <a:avLst/>
            <a:gdLst/>
            <a:ahLst/>
            <a:cxnLst/>
            <a:rect l="l" t="t" r="r" b="b"/>
            <a:pathLst>
              <a:path w="517527" h="804067">
                <a:moveTo>
                  <a:pt x="0" y="0"/>
                </a:moveTo>
                <a:lnTo>
                  <a:pt x="517527" y="0"/>
                </a:lnTo>
                <a:lnTo>
                  <a:pt x="517527" y="804068"/>
                </a:lnTo>
                <a:lnTo>
                  <a:pt x="0" y="8040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4252449" y="5851953"/>
            <a:ext cx="517527" cy="804067"/>
          </a:xfrm>
          <a:custGeom>
            <a:avLst/>
            <a:gdLst/>
            <a:ahLst/>
            <a:cxnLst/>
            <a:rect l="l" t="t" r="r" b="b"/>
            <a:pathLst>
              <a:path w="517527" h="804067">
                <a:moveTo>
                  <a:pt x="0" y="0"/>
                </a:moveTo>
                <a:lnTo>
                  <a:pt x="517527" y="0"/>
                </a:lnTo>
                <a:lnTo>
                  <a:pt x="517527" y="804068"/>
                </a:lnTo>
                <a:lnTo>
                  <a:pt x="0" y="8040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3234799">
            <a:off x="14361421" y="5999871"/>
            <a:ext cx="2849499" cy="4114800"/>
          </a:xfrm>
          <a:custGeom>
            <a:avLst/>
            <a:gdLst/>
            <a:ahLst/>
            <a:cxnLst/>
            <a:rect l="l" t="t" r="r" b="b"/>
            <a:pathLst>
              <a:path w="2849499" h="4114800">
                <a:moveTo>
                  <a:pt x="0" y="0"/>
                </a:moveTo>
                <a:lnTo>
                  <a:pt x="2849499" y="0"/>
                </a:lnTo>
                <a:lnTo>
                  <a:pt x="2849499"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1010510">
            <a:off x="-1181783" y="8363076"/>
            <a:ext cx="5208608" cy="4114800"/>
          </a:xfrm>
          <a:custGeom>
            <a:avLst/>
            <a:gdLst/>
            <a:ahLst/>
            <a:cxnLst/>
            <a:rect l="l" t="t" r="r" b="b"/>
            <a:pathLst>
              <a:path w="5208608" h="4114800">
                <a:moveTo>
                  <a:pt x="0" y="0"/>
                </a:moveTo>
                <a:lnTo>
                  <a:pt x="5208607" y="0"/>
                </a:lnTo>
                <a:lnTo>
                  <a:pt x="5208607" y="4114800"/>
                </a:lnTo>
                <a:lnTo>
                  <a:pt x="0" y="4114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tooltip="https://kbuchin.github.io/ruler/art/"/>
          </p:cNvPr>
          <p:cNvSpPr/>
          <p:nvPr/>
        </p:nvSpPr>
        <p:spPr>
          <a:xfrm>
            <a:off x="10502770" y="0"/>
            <a:ext cx="8027462" cy="10287000"/>
          </a:xfrm>
          <a:custGeom>
            <a:avLst/>
            <a:gdLst/>
            <a:ahLst/>
            <a:cxnLst/>
            <a:rect l="l" t="t" r="r" b="b"/>
            <a:pathLst>
              <a:path w="8027462" h="10287000">
                <a:moveTo>
                  <a:pt x="0" y="0"/>
                </a:moveTo>
                <a:lnTo>
                  <a:pt x="8027462" y="0"/>
                </a:lnTo>
                <a:lnTo>
                  <a:pt x="8027462" y="10287000"/>
                </a:lnTo>
                <a:lnTo>
                  <a:pt x="0" y="10287000"/>
                </a:lnTo>
                <a:lnTo>
                  <a:pt x="0" y="0"/>
                </a:lnTo>
                <a:close/>
              </a:path>
            </a:pathLst>
          </a:custGeom>
          <a:blipFill>
            <a:blip r:embed="rId3"/>
            <a:stretch>
              <a:fillRect l="-35431" r="-35431"/>
            </a:stretch>
          </a:blipFill>
        </p:spPr>
      </p:sp>
      <p:sp>
        <p:nvSpPr>
          <p:cNvPr id="3" name="Freeform 3"/>
          <p:cNvSpPr/>
          <p:nvPr/>
        </p:nvSpPr>
        <p:spPr>
          <a:xfrm>
            <a:off x="-1566644" y="8535444"/>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75480" y="-1448848"/>
            <a:ext cx="5108117" cy="2897696"/>
          </a:xfrm>
          <a:custGeom>
            <a:avLst/>
            <a:gdLst/>
            <a:ahLst/>
            <a:cxnLst/>
            <a:rect l="l" t="t" r="r" b="b"/>
            <a:pathLst>
              <a:path w="5108117" h="2897696">
                <a:moveTo>
                  <a:pt x="0" y="0"/>
                </a:moveTo>
                <a:lnTo>
                  <a:pt x="5108117" y="0"/>
                </a:lnTo>
                <a:lnTo>
                  <a:pt x="5108117" y="2897696"/>
                </a:lnTo>
                <a:lnTo>
                  <a:pt x="0" y="28976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756367" y="2276680"/>
            <a:ext cx="9039449" cy="2114550"/>
          </a:xfrm>
          <a:prstGeom prst="rect">
            <a:avLst/>
          </a:prstGeom>
        </p:spPr>
        <p:txBody>
          <a:bodyPr lIns="0" tIns="0" rIns="0" bIns="0" rtlCol="0" anchor="t">
            <a:spAutoFit/>
          </a:bodyPr>
          <a:lstStyle/>
          <a:p>
            <a:pPr algn="ctr">
              <a:lnSpc>
                <a:spcPts val="8400"/>
              </a:lnSpc>
            </a:pPr>
            <a:r>
              <a:rPr lang="en-US" sz="6000" spc="450">
                <a:solidFill>
                  <a:srgbClr val="000000"/>
                </a:solidFill>
                <a:latin typeface="Intro Rust"/>
              </a:rPr>
              <a:t>PROBLEM STATEMENT</a:t>
            </a:r>
          </a:p>
        </p:txBody>
      </p:sp>
      <p:sp>
        <p:nvSpPr>
          <p:cNvPr id="6" name="TextBox 6"/>
          <p:cNvSpPr txBox="1"/>
          <p:nvPr/>
        </p:nvSpPr>
        <p:spPr>
          <a:xfrm>
            <a:off x="1716103" y="5124450"/>
            <a:ext cx="7119977" cy="3094644"/>
          </a:xfrm>
          <a:prstGeom prst="rect">
            <a:avLst/>
          </a:prstGeom>
        </p:spPr>
        <p:txBody>
          <a:bodyPr lIns="0" tIns="0" rIns="0" bIns="0" rtlCol="0" anchor="t">
            <a:spAutoFit/>
          </a:bodyPr>
          <a:lstStyle/>
          <a:p>
            <a:pPr algn="just">
              <a:lnSpc>
                <a:spcPts val="4889"/>
              </a:lnSpc>
            </a:pPr>
            <a:r>
              <a:rPr lang="en-US" sz="3943">
                <a:solidFill>
                  <a:srgbClr val="45A8BF"/>
                </a:solidFill>
                <a:latin typeface="EB Garamond Bold"/>
              </a:rPr>
              <a:t>"Art galleries often have odd-shaped rooms. Can we always find a way to place the fewest possible guards to watch over the whole gallery?"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0108" y="-127927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a:grpSpLocks noChangeAspect="1"/>
          </p:cNvGrpSpPr>
          <p:nvPr/>
        </p:nvGrpSpPr>
        <p:grpSpPr>
          <a:xfrm>
            <a:off x="3488066" y="2186011"/>
            <a:ext cx="3978613" cy="4109111"/>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8906" r="-18906"/>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6" name="Group 6"/>
          <p:cNvGrpSpPr>
            <a:grpSpLocks noChangeAspect="1"/>
          </p:cNvGrpSpPr>
          <p:nvPr/>
        </p:nvGrpSpPr>
        <p:grpSpPr>
          <a:xfrm>
            <a:off x="11038659" y="2311645"/>
            <a:ext cx="3856969" cy="3983477"/>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8906" r="-18906"/>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9" name="TextBox 9"/>
          <p:cNvSpPr txBox="1"/>
          <p:nvPr/>
        </p:nvSpPr>
        <p:spPr>
          <a:xfrm>
            <a:off x="648632" y="914400"/>
            <a:ext cx="17259300" cy="946150"/>
          </a:xfrm>
          <a:prstGeom prst="rect">
            <a:avLst/>
          </a:prstGeom>
        </p:spPr>
        <p:txBody>
          <a:bodyPr lIns="0" tIns="0" rIns="0" bIns="0" rtlCol="0" anchor="t">
            <a:spAutoFit/>
          </a:bodyPr>
          <a:lstStyle/>
          <a:p>
            <a:pPr algn="ctr">
              <a:lnSpc>
                <a:spcPts val="7700"/>
              </a:lnSpc>
            </a:pPr>
            <a:r>
              <a:rPr lang="en-US" sz="5500" spc="412">
                <a:solidFill>
                  <a:srgbClr val="F7E9E4"/>
                </a:solidFill>
                <a:latin typeface="Intro Rust"/>
              </a:rPr>
              <a:t>ASSUMING ART GALLERY AS A POLYGON</a:t>
            </a:r>
          </a:p>
        </p:txBody>
      </p:sp>
      <p:sp>
        <p:nvSpPr>
          <p:cNvPr id="10" name="Freeform 10"/>
          <p:cNvSpPr/>
          <p:nvPr/>
        </p:nvSpPr>
        <p:spPr>
          <a:xfrm rot="-1654056">
            <a:off x="16722046" y="8448628"/>
            <a:ext cx="3131908" cy="1844978"/>
          </a:xfrm>
          <a:custGeom>
            <a:avLst/>
            <a:gdLst/>
            <a:ahLst/>
            <a:cxnLst/>
            <a:rect l="l" t="t" r="r" b="b"/>
            <a:pathLst>
              <a:path w="3131908" h="1844978">
                <a:moveTo>
                  <a:pt x="0" y="0"/>
                </a:moveTo>
                <a:lnTo>
                  <a:pt x="3131908" y="0"/>
                </a:lnTo>
                <a:lnTo>
                  <a:pt x="3131908" y="1844979"/>
                </a:lnTo>
                <a:lnTo>
                  <a:pt x="0" y="184497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6666682">
            <a:off x="16265178" y="-1779370"/>
            <a:ext cx="4490357" cy="4114800"/>
          </a:xfrm>
          <a:custGeom>
            <a:avLst/>
            <a:gdLst/>
            <a:ahLst/>
            <a:cxnLst/>
            <a:rect l="l" t="t" r="r" b="b"/>
            <a:pathLst>
              <a:path w="4490357" h="4114800">
                <a:moveTo>
                  <a:pt x="0" y="0"/>
                </a:moveTo>
                <a:lnTo>
                  <a:pt x="4490357" y="0"/>
                </a:lnTo>
                <a:lnTo>
                  <a:pt x="4490357"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TextBox 12"/>
          <p:cNvSpPr txBox="1"/>
          <p:nvPr/>
        </p:nvSpPr>
        <p:spPr>
          <a:xfrm>
            <a:off x="2598290" y="6609447"/>
            <a:ext cx="5758165" cy="552450"/>
          </a:xfrm>
          <a:prstGeom prst="rect">
            <a:avLst/>
          </a:prstGeom>
        </p:spPr>
        <p:txBody>
          <a:bodyPr lIns="0" tIns="0" rIns="0" bIns="0" rtlCol="0" anchor="t">
            <a:spAutoFit/>
          </a:bodyPr>
          <a:lstStyle/>
          <a:p>
            <a:pPr algn="ctr">
              <a:lnSpc>
                <a:spcPts val="4319"/>
              </a:lnSpc>
            </a:pPr>
            <a:r>
              <a:rPr lang="en-US" sz="3599">
                <a:solidFill>
                  <a:srgbClr val="F7E9E4"/>
                </a:solidFill>
                <a:latin typeface="Code Pro Bold"/>
              </a:rPr>
              <a:t>The Concept of Polygon</a:t>
            </a:r>
          </a:p>
        </p:txBody>
      </p:sp>
      <p:sp>
        <p:nvSpPr>
          <p:cNvPr id="13" name="TextBox 13"/>
          <p:cNvSpPr txBox="1"/>
          <p:nvPr/>
        </p:nvSpPr>
        <p:spPr>
          <a:xfrm>
            <a:off x="1966673" y="6757085"/>
            <a:ext cx="7021399" cy="2954834"/>
          </a:xfrm>
          <a:prstGeom prst="rect">
            <a:avLst/>
          </a:prstGeom>
        </p:spPr>
        <p:txBody>
          <a:bodyPr lIns="0" tIns="0" rIns="0" bIns="0" rtlCol="0" anchor="t">
            <a:spAutoFit/>
          </a:bodyPr>
          <a:lstStyle/>
          <a:p>
            <a:pPr algn="ctr">
              <a:lnSpc>
                <a:spcPts val="4789"/>
              </a:lnSpc>
            </a:pPr>
            <a:endParaRPr/>
          </a:p>
          <a:p>
            <a:pPr algn="ctr">
              <a:lnSpc>
                <a:spcPts val="4789"/>
              </a:lnSpc>
            </a:pPr>
            <a:r>
              <a:rPr lang="en-US" sz="2817">
                <a:solidFill>
                  <a:srgbClr val="F7E9E4"/>
                </a:solidFill>
                <a:latin typeface="Code Pro"/>
              </a:rPr>
              <a:t>A geometric shape with at least three line segments that are connected, closed, and do not overlap.</a:t>
            </a:r>
          </a:p>
          <a:p>
            <a:pPr algn="ctr">
              <a:lnSpc>
                <a:spcPts val="4789"/>
              </a:lnSpc>
            </a:pPr>
            <a:endParaRPr lang="en-US" sz="2817">
              <a:solidFill>
                <a:srgbClr val="F7E9E4"/>
              </a:solidFill>
              <a:latin typeface="Code Pro"/>
            </a:endParaRPr>
          </a:p>
        </p:txBody>
      </p:sp>
      <p:sp>
        <p:nvSpPr>
          <p:cNvPr id="14" name="TextBox 14"/>
          <p:cNvSpPr txBox="1"/>
          <p:nvPr/>
        </p:nvSpPr>
        <p:spPr>
          <a:xfrm>
            <a:off x="10417439" y="6609447"/>
            <a:ext cx="5130673" cy="1095375"/>
          </a:xfrm>
          <a:prstGeom prst="rect">
            <a:avLst/>
          </a:prstGeom>
        </p:spPr>
        <p:txBody>
          <a:bodyPr lIns="0" tIns="0" rIns="0" bIns="0" rtlCol="0" anchor="t">
            <a:spAutoFit/>
          </a:bodyPr>
          <a:lstStyle/>
          <a:p>
            <a:pPr algn="ctr">
              <a:lnSpc>
                <a:spcPts val="4319"/>
              </a:lnSpc>
            </a:pPr>
            <a:r>
              <a:rPr lang="en-US" sz="3599">
                <a:solidFill>
                  <a:srgbClr val="F7E9E4"/>
                </a:solidFill>
                <a:latin typeface="Code Pro Bold"/>
              </a:rPr>
              <a:t>Why use Polygons?</a:t>
            </a:r>
          </a:p>
          <a:p>
            <a:pPr algn="ctr">
              <a:lnSpc>
                <a:spcPts val="4319"/>
              </a:lnSpc>
            </a:pPr>
            <a:r>
              <a:rPr lang="en-US" sz="3599">
                <a:solidFill>
                  <a:srgbClr val="F7E9E4"/>
                </a:solidFill>
                <a:latin typeface="Code Pro Bold"/>
              </a:rPr>
              <a:t> </a:t>
            </a:r>
          </a:p>
        </p:txBody>
      </p:sp>
      <p:sp>
        <p:nvSpPr>
          <p:cNvPr id="15" name="TextBox 15"/>
          <p:cNvSpPr txBox="1"/>
          <p:nvPr/>
        </p:nvSpPr>
        <p:spPr>
          <a:xfrm>
            <a:off x="9737397" y="7194709"/>
            <a:ext cx="6459492" cy="2051011"/>
          </a:xfrm>
          <a:prstGeom prst="rect">
            <a:avLst/>
          </a:prstGeom>
        </p:spPr>
        <p:txBody>
          <a:bodyPr lIns="0" tIns="0" rIns="0" bIns="0" rtlCol="0" anchor="t">
            <a:spAutoFit/>
          </a:bodyPr>
          <a:lstStyle/>
          <a:p>
            <a:pPr algn="ctr">
              <a:lnSpc>
                <a:spcPts val="5526"/>
              </a:lnSpc>
            </a:pPr>
            <a:r>
              <a:rPr lang="en-US" sz="3250">
                <a:solidFill>
                  <a:srgbClr val="F7E9E4"/>
                </a:solidFill>
                <a:latin typeface="Code Pro"/>
              </a:rPr>
              <a:t>Galleries naturally have polygonal shapes, which makes this a useful approach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222449">
            <a:off x="15419253" y="-1505841"/>
            <a:ext cx="4446248" cy="4114800"/>
          </a:xfrm>
          <a:custGeom>
            <a:avLst/>
            <a:gdLst/>
            <a:ahLst/>
            <a:cxnLst/>
            <a:rect l="l" t="t" r="r" b="b"/>
            <a:pathLst>
              <a:path w="4446248" h="4114800">
                <a:moveTo>
                  <a:pt x="0" y="0"/>
                </a:moveTo>
                <a:lnTo>
                  <a:pt x="4446247" y="0"/>
                </a:lnTo>
                <a:lnTo>
                  <a:pt x="444624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652981">
            <a:off x="14722148" y="7423324"/>
            <a:ext cx="5074305" cy="4114800"/>
          </a:xfrm>
          <a:custGeom>
            <a:avLst/>
            <a:gdLst/>
            <a:ahLst/>
            <a:cxnLst/>
            <a:rect l="l" t="t" r="r" b="b"/>
            <a:pathLst>
              <a:path w="5074305" h="4114800">
                <a:moveTo>
                  <a:pt x="0" y="0"/>
                </a:moveTo>
                <a:lnTo>
                  <a:pt x="5074304" y="0"/>
                </a:lnTo>
                <a:lnTo>
                  <a:pt x="507430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844837">
            <a:off x="-2245179" y="-1666700"/>
            <a:ext cx="4490357" cy="4114800"/>
          </a:xfrm>
          <a:custGeom>
            <a:avLst/>
            <a:gdLst/>
            <a:ahLst/>
            <a:cxnLst/>
            <a:rect l="l" t="t" r="r" b="b"/>
            <a:pathLst>
              <a:path w="4490357" h="4114800">
                <a:moveTo>
                  <a:pt x="0" y="0"/>
                </a:moveTo>
                <a:lnTo>
                  <a:pt x="4490358" y="0"/>
                </a:lnTo>
                <a:lnTo>
                  <a:pt x="449035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1092335">
            <a:off x="-1430760" y="8398179"/>
            <a:ext cx="4230168" cy="4114800"/>
          </a:xfrm>
          <a:custGeom>
            <a:avLst/>
            <a:gdLst/>
            <a:ahLst/>
            <a:cxnLst/>
            <a:rect l="l" t="t" r="r" b="b"/>
            <a:pathLst>
              <a:path w="4230168" h="4114800">
                <a:moveTo>
                  <a:pt x="0" y="0"/>
                </a:moveTo>
                <a:lnTo>
                  <a:pt x="4230168" y="0"/>
                </a:lnTo>
                <a:lnTo>
                  <a:pt x="423016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6" name="Group 6"/>
          <p:cNvGrpSpPr/>
          <p:nvPr/>
        </p:nvGrpSpPr>
        <p:grpSpPr>
          <a:xfrm>
            <a:off x="681038" y="3367431"/>
            <a:ext cx="5806345" cy="5789082"/>
            <a:chOff x="0" y="0"/>
            <a:chExt cx="1529243" cy="1524697"/>
          </a:xfrm>
        </p:grpSpPr>
        <p:sp>
          <p:nvSpPr>
            <p:cNvPr id="7" name="Freeform 7"/>
            <p:cNvSpPr/>
            <p:nvPr/>
          </p:nvSpPr>
          <p:spPr>
            <a:xfrm>
              <a:off x="0" y="0"/>
              <a:ext cx="1529243" cy="1524697"/>
            </a:xfrm>
            <a:custGeom>
              <a:avLst/>
              <a:gdLst/>
              <a:ahLst/>
              <a:cxnLst/>
              <a:rect l="l" t="t" r="r" b="b"/>
              <a:pathLst>
                <a:path w="1529243" h="1524697">
                  <a:moveTo>
                    <a:pt x="0" y="0"/>
                  </a:moveTo>
                  <a:lnTo>
                    <a:pt x="1529243" y="0"/>
                  </a:lnTo>
                  <a:lnTo>
                    <a:pt x="1529243" y="1524697"/>
                  </a:lnTo>
                  <a:lnTo>
                    <a:pt x="0" y="1524697"/>
                  </a:lnTo>
                  <a:close/>
                </a:path>
              </a:pathLst>
            </a:custGeom>
            <a:solidFill>
              <a:srgbClr val="F8D16F"/>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12855633" y="3522964"/>
            <a:ext cx="4786744" cy="4703253"/>
            <a:chOff x="0" y="0"/>
            <a:chExt cx="1260706" cy="1238717"/>
          </a:xfrm>
        </p:grpSpPr>
        <p:sp>
          <p:nvSpPr>
            <p:cNvPr id="10" name="Freeform 10"/>
            <p:cNvSpPr/>
            <p:nvPr/>
          </p:nvSpPr>
          <p:spPr>
            <a:xfrm>
              <a:off x="0" y="0"/>
              <a:ext cx="1260706" cy="1238717"/>
            </a:xfrm>
            <a:custGeom>
              <a:avLst/>
              <a:gdLst/>
              <a:ahLst/>
              <a:cxnLst/>
              <a:rect l="l" t="t" r="r" b="b"/>
              <a:pathLst>
                <a:path w="1260706" h="1238717">
                  <a:moveTo>
                    <a:pt x="0" y="0"/>
                  </a:moveTo>
                  <a:lnTo>
                    <a:pt x="1260706" y="0"/>
                  </a:lnTo>
                  <a:lnTo>
                    <a:pt x="1260706" y="1238717"/>
                  </a:lnTo>
                  <a:lnTo>
                    <a:pt x="0" y="1238717"/>
                  </a:lnTo>
                  <a:close/>
                </a:path>
              </a:pathLst>
            </a:custGeom>
            <a:solidFill>
              <a:srgbClr val="F8D16F"/>
            </a:solidFill>
          </p:spPr>
        </p:sp>
        <p:sp>
          <p:nvSpPr>
            <p:cNvPr id="11" name="TextBox 11"/>
            <p:cNvSpPr txBox="1"/>
            <p:nvPr/>
          </p:nvSpPr>
          <p:spPr>
            <a:xfrm>
              <a:off x="0" y="0"/>
              <a:ext cx="812800" cy="812800"/>
            </a:xfrm>
            <a:prstGeom prst="rect">
              <a:avLst/>
            </a:prstGeom>
          </p:spPr>
          <p:txBody>
            <a:bodyPr lIns="50800" tIns="50800" rIns="50800" bIns="50800" rtlCol="0" anchor="ctr"/>
            <a:lstStyle/>
            <a:p>
              <a:pPr algn="ctr">
                <a:lnSpc>
                  <a:spcPts val="2999"/>
                </a:lnSpc>
              </a:pPr>
              <a:endParaRPr/>
            </a:p>
          </p:txBody>
        </p:sp>
      </p:grpSp>
      <p:sp>
        <p:nvSpPr>
          <p:cNvPr id="12" name="Freeform 12"/>
          <p:cNvSpPr/>
          <p:nvPr/>
        </p:nvSpPr>
        <p:spPr>
          <a:xfrm rot="-5400000">
            <a:off x="7164349" y="3522964"/>
            <a:ext cx="5014319" cy="5014319"/>
          </a:xfrm>
          <a:custGeom>
            <a:avLst/>
            <a:gdLst/>
            <a:ahLst/>
            <a:cxnLst/>
            <a:rect l="l" t="t" r="r" b="b"/>
            <a:pathLst>
              <a:path w="5014319" h="5014319">
                <a:moveTo>
                  <a:pt x="0" y="0"/>
                </a:moveTo>
                <a:lnTo>
                  <a:pt x="5014318" y="0"/>
                </a:lnTo>
                <a:lnTo>
                  <a:pt x="5014318" y="5014319"/>
                </a:lnTo>
                <a:lnTo>
                  <a:pt x="0" y="5014319"/>
                </a:lnTo>
                <a:lnTo>
                  <a:pt x="0" y="0"/>
                </a:lnTo>
                <a:close/>
              </a:path>
            </a:pathLst>
          </a:custGeom>
          <a:blipFill>
            <a:blip r:embed="rId10"/>
            <a:stretch>
              <a:fillRect/>
            </a:stretch>
          </a:blipFill>
        </p:spPr>
      </p:sp>
      <p:sp>
        <p:nvSpPr>
          <p:cNvPr id="13" name="TextBox 13"/>
          <p:cNvSpPr txBox="1"/>
          <p:nvPr/>
        </p:nvSpPr>
        <p:spPr>
          <a:xfrm>
            <a:off x="3583520" y="417829"/>
            <a:ext cx="11505732" cy="4725671"/>
          </a:xfrm>
          <a:prstGeom prst="rect">
            <a:avLst/>
          </a:prstGeom>
        </p:spPr>
        <p:txBody>
          <a:bodyPr lIns="0" tIns="0" rIns="0" bIns="0" rtlCol="0" anchor="t">
            <a:spAutoFit/>
          </a:bodyPr>
          <a:lstStyle/>
          <a:p>
            <a:pPr algn="ctr">
              <a:lnSpc>
                <a:spcPts val="9379"/>
              </a:lnSpc>
            </a:pPr>
            <a:r>
              <a:rPr lang="en-US" sz="6699" spc="502">
                <a:solidFill>
                  <a:srgbClr val="FFFFFF"/>
                </a:solidFill>
                <a:latin typeface="Intro Rust"/>
              </a:rPr>
              <a:t>EXHAUSTIVE METHOD: TRIAL AND ERROR</a:t>
            </a:r>
          </a:p>
          <a:p>
            <a:pPr algn="ctr">
              <a:lnSpc>
                <a:spcPts val="9379"/>
              </a:lnSpc>
            </a:pPr>
            <a:endParaRPr lang="en-US" sz="6699" spc="502">
              <a:solidFill>
                <a:srgbClr val="FFFFFF"/>
              </a:solidFill>
              <a:latin typeface="Intro Rust"/>
            </a:endParaRPr>
          </a:p>
          <a:p>
            <a:pPr algn="ctr">
              <a:lnSpc>
                <a:spcPts val="9379"/>
              </a:lnSpc>
            </a:pPr>
            <a:endParaRPr lang="en-US" sz="6699" spc="502">
              <a:solidFill>
                <a:srgbClr val="FFFFFF"/>
              </a:solidFill>
              <a:latin typeface="Intro Rust"/>
            </a:endParaRPr>
          </a:p>
        </p:txBody>
      </p:sp>
      <p:sp>
        <p:nvSpPr>
          <p:cNvPr id="14" name="TextBox 14"/>
          <p:cNvSpPr txBox="1"/>
          <p:nvPr/>
        </p:nvSpPr>
        <p:spPr>
          <a:xfrm>
            <a:off x="1041342" y="3677991"/>
            <a:ext cx="5085736" cy="5143751"/>
          </a:xfrm>
          <a:prstGeom prst="rect">
            <a:avLst/>
          </a:prstGeom>
        </p:spPr>
        <p:txBody>
          <a:bodyPr lIns="0" tIns="0" rIns="0" bIns="0" rtlCol="0" anchor="t">
            <a:spAutoFit/>
          </a:bodyPr>
          <a:lstStyle/>
          <a:p>
            <a:pPr algn="just">
              <a:lnSpc>
                <a:spcPts val="4247"/>
              </a:lnSpc>
            </a:pPr>
            <a:r>
              <a:rPr lang="en-US" sz="3033">
                <a:solidFill>
                  <a:srgbClr val="000000"/>
                </a:solidFill>
                <a:latin typeface="EB Garamond Bold"/>
              </a:rPr>
              <a:t>What is Exhaustive Method?</a:t>
            </a:r>
          </a:p>
          <a:p>
            <a:pPr marL="0" lvl="0" indent="0" algn="just">
              <a:lnSpc>
                <a:spcPts val="4124"/>
              </a:lnSpc>
              <a:spcBef>
                <a:spcPct val="0"/>
              </a:spcBef>
            </a:pPr>
            <a:r>
              <a:rPr lang="en-US" sz="2946">
                <a:solidFill>
                  <a:srgbClr val="000000"/>
                </a:solidFill>
                <a:latin typeface="EB Garamond"/>
              </a:rPr>
              <a:t>This approach involves placing a guard at a random location and then verifying whether the placement guarantees complete coverage or not. In other words, it is a trial and error method where the guard's placement is tested randomly until a satisfactory outcome is achieved.</a:t>
            </a:r>
          </a:p>
        </p:txBody>
      </p:sp>
      <p:sp>
        <p:nvSpPr>
          <p:cNvPr id="15" name="TextBox 15"/>
          <p:cNvSpPr txBox="1"/>
          <p:nvPr/>
        </p:nvSpPr>
        <p:spPr>
          <a:xfrm>
            <a:off x="13234545" y="4011818"/>
            <a:ext cx="4028919" cy="3658870"/>
          </a:xfrm>
          <a:prstGeom prst="rect">
            <a:avLst/>
          </a:prstGeom>
        </p:spPr>
        <p:txBody>
          <a:bodyPr lIns="0" tIns="0" rIns="0" bIns="0" rtlCol="0" anchor="t">
            <a:spAutoFit/>
          </a:bodyPr>
          <a:lstStyle/>
          <a:p>
            <a:pPr>
              <a:lnSpc>
                <a:spcPts val="4129"/>
              </a:lnSpc>
            </a:pPr>
            <a:r>
              <a:rPr lang="en-US" sz="2949">
                <a:solidFill>
                  <a:srgbClr val="000000"/>
                </a:solidFill>
                <a:latin typeface="EB Garamond Bold"/>
              </a:rPr>
              <a:t>Advantages and Disadvantages</a:t>
            </a:r>
          </a:p>
          <a:p>
            <a:pPr marL="0" lvl="0" indent="0">
              <a:lnSpc>
                <a:spcPts val="4129"/>
              </a:lnSpc>
              <a:spcBef>
                <a:spcPct val="0"/>
              </a:spcBef>
            </a:pPr>
            <a:r>
              <a:rPr lang="en-US" sz="2949">
                <a:solidFill>
                  <a:srgbClr val="000000"/>
                </a:solidFill>
                <a:latin typeface="EB Garamond"/>
              </a:rPr>
              <a:t>This method is guaranteed to work, but It is time-consuming, exhaustive and inefficient for large polygons.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31939">
            <a:off x="-1715500" y="8898306"/>
            <a:ext cx="3431000" cy="3462477"/>
          </a:xfrm>
          <a:custGeom>
            <a:avLst/>
            <a:gdLst/>
            <a:ahLst/>
            <a:cxnLst/>
            <a:rect l="l" t="t" r="r" b="b"/>
            <a:pathLst>
              <a:path w="3431000" h="3462477">
                <a:moveTo>
                  <a:pt x="0" y="0"/>
                </a:moveTo>
                <a:lnTo>
                  <a:pt x="3431000" y="0"/>
                </a:lnTo>
                <a:lnTo>
                  <a:pt x="3431000" y="3462477"/>
                </a:lnTo>
                <a:lnTo>
                  <a:pt x="0" y="34624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35570" y="9258300"/>
            <a:ext cx="5108117" cy="2897696"/>
          </a:xfrm>
          <a:custGeom>
            <a:avLst/>
            <a:gdLst/>
            <a:ahLst/>
            <a:cxnLst/>
            <a:rect l="l" t="t" r="r" b="b"/>
            <a:pathLst>
              <a:path w="5108117" h="2897696">
                <a:moveTo>
                  <a:pt x="0" y="0"/>
                </a:moveTo>
                <a:lnTo>
                  <a:pt x="5108117" y="0"/>
                </a:lnTo>
                <a:lnTo>
                  <a:pt x="5108117" y="2897696"/>
                </a:lnTo>
                <a:lnTo>
                  <a:pt x="0" y="28976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5679644" y="5953610"/>
            <a:ext cx="4794526" cy="3922794"/>
          </a:xfrm>
          <a:custGeom>
            <a:avLst/>
            <a:gdLst/>
            <a:ahLst/>
            <a:cxnLst/>
            <a:rect l="l" t="t" r="r" b="b"/>
            <a:pathLst>
              <a:path w="4794526" h="3922794">
                <a:moveTo>
                  <a:pt x="0" y="0"/>
                </a:moveTo>
                <a:lnTo>
                  <a:pt x="4794526" y="0"/>
                </a:lnTo>
                <a:lnTo>
                  <a:pt x="4794526" y="3922794"/>
                </a:lnTo>
                <a:lnTo>
                  <a:pt x="0" y="39227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742869" y="2578293"/>
            <a:ext cx="7334038" cy="765812"/>
          </a:xfrm>
          <a:prstGeom prst="rect">
            <a:avLst/>
          </a:prstGeom>
        </p:spPr>
        <p:txBody>
          <a:bodyPr lIns="0" tIns="0" rIns="0" bIns="0" rtlCol="0" anchor="t">
            <a:spAutoFit/>
          </a:bodyPr>
          <a:lstStyle/>
          <a:p>
            <a:pPr>
              <a:lnSpc>
                <a:spcPts val="6659"/>
              </a:lnSpc>
            </a:pPr>
            <a:r>
              <a:rPr lang="en-US" sz="3699">
                <a:solidFill>
                  <a:srgbClr val="FFFFFF"/>
                </a:solidFill>
                <a:latin typeface="Code Pro"/>
              </a:rPr>
              <a:t>How does Triangulation Work?</a:t>
            </a:r>
          </a:p>
        </p:txBody>
      </p:sp>
      <p:sp>
        <p:nvSpPr>
          <p:cNvPr id="6" name="TextBox 6"/>
          <p:cNvSpPr txBox="1"/>
          <p:nvPr/>
        </p:nvSpPr>
        <p:spPr>
          <a:xfrm>
            <a:off x="2954616" y="895350"/>
            <a:ext cx="11615699" cy="1047750"/>
          </a:xfrm>
          <a:prstGeom prst="rect">
            <a:avLst/>
          </a:prstGeom>
        </p:spPr>
        <p:txBody>
          <a:bodyPr lIns="0" tIns="0" rIns="0" bIns="0" rtlCol="0" anchor="t">
            <a:spAutoFit/>
          </a:bodyPr>
          <a:lstStyle/>
          <a:p>
            <a:pPr algn="ctr">
              <a:lnSpc>
                <a:spcPts val="8400"/>
              </a:lnSpc>
            </a:pPr>
            <a:r>
              <a:rPr lang="en-US" sz="6000" spc="450">
                <a:solidFill>
                  <a:srgbClr val="FFFFFF"/>
                </a:solidFill>
                <a:latin typeface="Intro Rust"/>
              </a:rPr>
              <a:t>TRIANGULATION METHOD</a:t>
            </a:r>
          </a:p>
        </p:txBody>
      </p:sp>
      <p:sp>
        <p:nvSpPr>
          <p:cNvPr id="7" name="TextBox 7"/>
          <p:cNvSpPr txBox="1"/>
          <p:nvPr/>
        </p:nvSpPr>
        <p:spPr>
          <a:xfrm>
            <a:off x="742869" y="3555561"/>
            <a:ext cx="7791076" cy="3870621"/>
          </a:xfrm>
          <a:prstGeom prst="rect">
            <a:avLst/>
          </a:prstGeom>
        </p:spPr>
        <p:txBody>
          <a:bodyPr lIns="0" tIns="0" rIns="0" bIns="0" rtlCol="0" anchor="t">
            <a:spAutoFit/>
          </a:bodyPr>
          <a:lstStyle/>
          <a:p>
            <a:pPr>
              <a:lnSpc>
                <a:spcPts val="5303"/>
              </a:lnSpc>
            </a:pPr>
            <a:r>
              <a:rPr lang="en-US" sz="3788">
                <a:solidFill>
                  <a:srgbClr val="FFFFFF"/>
                </a:solidFill>
                <a:latin typeface="EB Garamond"/>
              </a:rPr>
              <a:t>The Triangulation Method involves dividing the gallery into triangles, and using the edges of the triangles to observe the gallery.</a:t>
            </a:r>
          </a:p>
          <a:p>
            <a:pPr marL="0" lvl="0" indent="0">
              <a:lnSpc>
                <a:spcPts val="10063"/>
              </a:lnSpc>
              <a:spcBef>
                <a:spcPct val="0"/>
              </a:spcBef>
            </a:pPr>
            <a:r>
              <a:rPr lang="en-US" sz="7188">
                <a:solidFill>
                  <a:srgbClr val="FFFFFF"/>
                </a:solidFill>
                <a:latin typeface="EB Garamond"/>
              </a:rPr>
              <a:t> </a:t>
            </a:r>
          </a:p>
        </p:txBody>
      </p:sp>
      <p:sp>
        <p:nvSpPr>
          <p:cNvPr id="8" name="TextBox 8"/>
          <p:cNvSpPr txBox="1"/>
          <p:nvPr/>
        </p:nvSpPr>
        <p:spPr>
          <a:xfrm>
            <a:off x="10942434" y="2721168"/>
            <a:ext cx="4629944" cy="629645"/>
          </a:xfrm>
          <a:prstGeom prst="rect">
            <a:avLst/>
          </a:prstGeom>
        </p:spPr>
        <p:txBody>
          <a:bodyPr lIns="0" tIns="0" rIns="0" bIns="0" rtlCol="0" anchor="t">
            <a:spAutoFit/>
          </a:bodyPr>
          <a:lstStyle/>
          <a:p>
            <a:pPr marL="0" lvl="0" indent="0" algn="ctr">
              <a:lnSpc>
                <a:spcPts val="5195"/>
              </a:lnSpc>
              <a:spcBef>
                <a:spcPct val="0"/>
              </a:spcBef>
            </a:pPr>
            <a:r>
              <a:rPr lang="en-US" sz="3710">
                <a:solidFill>
                  <a:srgbClr val="FFFFFF"/>
                </a:solidFill>
                <a:latin typeface="Code Pro"/>
              </a:rPr>
              <a:t>Proof Using Graphs</a:t>
            </a:r>
          </a:p>
        </p:txBody>
      </p:sp>
      <p:sp>
        <p:nvSpPr>
          <p:cNvPr id="9" name="TextBox 9"/>
          <p:cNvSpPr txBox="1"/>
          <p:nvPr/>
        </p:nvSpPr>
        <p:spPr>
          <a:xfrm>
            <a:off x="10942434" y="3555516"/>
            <a:ext cx="6602697" cy="5146257"/>
          </a:xfrm>
          <a:prstGeom prst="rect">
            <a:avLst/>
          </a:prstGeom>
        </p:spPr>
        <p:txBody>
          <a:bodyPr lIns="0" tIns="0" rIns="0" bIns="0" rtlCol="0" anchor="t">
            <a:spAutoFit/>
          </a:bodyPr>
          <a:lstStyle/>
          <a:p>
            <a:pPr algn="just">
              <a:lnSpc>
                <a:spcPts val="4503"/>
              </a:lnSpc>
            </a:pPr>
            <a:r>
              <a:rPr lang="en-US" sz="3216">
                <a:solidFill>
                  <a:srgbClr val="FFFFFF"/>
                </a:solidFill>
                <a:latin typeface="EB Garamond"/>
              </a:rPr>
              <a:t>The proof for this method can be illustrated using graphs, where each vertex represents a room in the gallery, and each edge represents the line of sight of a guard. The guards should be positioned at each vertex of the triangles for complete coverage.</a:t>
            </a:r>
          </a:p>
          <a:p>
            <a:pPr algn="just">
              <a:lnSpc>
                <a:spcPts val="4643"/>
              </a:lnSpc>
            </a:pPr>
            <a:endParaRPr lang="en-US" sz="3216">
              <a:solidFill>
                <a:srgbClr val="FFFFFF"/>
              </a:solidFill>
              <a:latin typeface="EB Garamond"/>
            </a:endParaRPr>
          </a:p>
          <a:p>
            <a:pPr marL="0" lvl="0" indent="0" algn="just">
              <a:lnSpc>
                <a:spcPts val="4643"/>
              </a:lnSpc>
              <a:spcBef>
                <a:spcPct val="0"/>
              </a:spcBef>
            </a:pPr>
            <a:endParaRPr lang="en-US" sz="3216">
              <a:solidFill>
                <a:srgbClr val="FFFFFF"/>
              </a:solidFill>
              <a:latin typeface="EB Garamond"/>
            </a:endParaRPr>
          </a:p>
        </p:txBody>
      </p:sp>
      <p:sp>
        <p:nvSpPr>
          <p:cNvPr id="10" name="Freeform 10"/>
          <p:cNvSpPr/>
          <p:nvPr/>
        </p:nvSpPr>
        <p:spPr>
          <a:xfrm rot="-7502199">
            <a:off x="-3321364" y="-1626248"/>
            <a:ext cx="4230168" cy="4114800"/>
          </a:xfrm>
          <a:custGeom>
            <a:avLst/>
            <a:gdLst/>
            <a:ahLst/>
            <a:cxnLst/>
            <a:rect l="l" t="t" r="r" b="b"/>
            <a:pathLst>
              <a:path w="4230168" h="4114800">
                <a:moveTo>
                  <a:pt x="0" y="0"/>
                </a:moveTo>
                <a:lnTo>
                  <a:pt x="4230169" y="0"/>
                </a:lnTo>
                <a:lnTo>
                  <a:pt x="4230169"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10108" y="-127927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648632" y="914400"/>
            <a:ext cx="17259300" cy="946150"/>
          </a:xfrm>
          <a:prstGeom prst="rect">
            <a:avLst/>
          </a:prstGeom>
        </p:spPr>
        <p:txBody>
          <a:bodyPr lIns="0" tIns="0" rIns="0" bIns="0" rtlCol="0" anchor="t">
            <a:spAutoFit/>
          </a:bodyPr>
          <a:lstStyle/>
          <a:p>
            <a:pPr algn="ctr">
              <a:lnSpc>
                <a:spcPts val="7700"/>
              </a:lnSpc>
            </a:pPr>
            <a:r>
              <a:rPr lang="en-US" sz="5500" spc="412">
                <a:solidFill>
                  <a:srgbClr val="F7E9E4"/>
                </a:solidFill>
                <a:latin typeface="Intro Rust"/>
              </a:rPr>
              <a:t>SIMPLIFYING THE PROBLEM</a:t>
            </a:r>
          </a:p>
        </p:txBody>
      </p:sp>
      <p:sp>
        <p:nvSpPr>
          <p:cNvPr id="4" name="Freeform 4"/>
          <p:cNvSpPr/>
          <p:nvPr/>
        </p:nvSpPr>
        <p:spPr>
          <a:xfrm rot="-1654056">
            <a:off x="16722046" y="8448628"/>
            <a:ext cx="3131908" cy="1844978"/>
          </a:xfrm>
          <a:custGeom>
            <a:avLst/>
            <a:gdLst/>
            <a:ahLst/>
            <a:cxnLst/>
            <a:rect l="l" t="t" r="r" b="b"/>
            <a:pathLst>
              <a:path w="3131908" h="1844978">
                <a:moveTo>
                  <a:pt x="0" y="0"/>
                </a:moveTo>
                <a:lnTo>
                  <a:pt x="3131908" y="0"/>
                </a:lnTo>
                <a:lnTo>
                  <a:pt x="3131908" y="1844979"/>
                </a:lnTo>
                <a:lnTo>
                  <a:pt x="0" y="18449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6666682">
            <a:off x="16265178" y="-1779370"/>
            <a:ext cx="4490357" cy="4114800"/>
          </a:xfrm>
          <a:custGeom>
            <a:avLst/>
            <a:gdLst/>
            <a:ahLst/>
            <a:cxnLst/>
            <a:rect l="l" t="t" r="r" b="b"/>
            <a:pathLst>
              <a:path w="4490357" h="4114800">
                <a:moveTo>
                  <a:pt x="0" y="0"/>
                </a:moveTo>
                <a:lnTo>
                  <a:pt x="4490357" y="0"/>
                </a:lnTo>
                <a:lnTo>
                  <a:pt x="4490357"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6803489" y="2067801"/>
            <a:ext cx="4681022" cy="4236325"/>
          </a:xfrm>
          <a:custGeom>
            <a:avLst/>
            <a:gdLst/>
            <a:ahLst/>
            <a:cxnLst/>
            <a:rect l="l" t="t" r="r" b="b"/>
            <a:pathLst>
              <a:path w="4681022" h="4236325">
                <a:moveTo>
                  <a:pt x="0" y="0"/>
                </a:moveTo>
                <a:lnTo>
                  <a:pt x="4681022" y="0"/>
                </a:lnTo>
                <a:lnTo>
                  <a:pt x="4681022" y="4236325"/>
                </a:lnTo>
                <a:lnTo>
                  <a:pt x="0" y="4236325"/>
                </a:lnTo>
                <a:lnTo>
                  <a:pt x="0" y="0"/>
                </a:lnTo>
                <a:close/>
              </a:path>
            </a:pathLst>
          </a:custGeom>
          <a:blipFill>
            <a:blip r:embed="rId8"/>
            <a:stretch>
              <a:fillRect/>
            </a:stretch>
          </a:blipFill>
        </p:spPr>
      </p:sp>
      <p:sp>
        <p:nvSpPr>
          <p:cNvPr id="7" name="TextBox 7"/>
          <p:cNvSpPr txBox="1"/>
          <p:nvPr/>
        </p:nvSpPr>
        <p:spPr>
          <a:xfrm>
            <a:off x="4470715" y="6808951"/>
            <a:ext cx="5758165" cy="552450"/>
          </a:xfrm>
          <a:prstGeom prst="rect">
            <a:avLst/>
          </a:prstGeom>
        </p:spPr>
        <p:txBody>
          <a:bodyPr lIns="0" tIns="0" rIns="0" bIns="0" rtlCol="0" anchor="t">
            <a:spAutoFit/>
          </a:bodyPr>
          <a:lstStyle/>
          <a:p>
            <a:pPr>
              <a:lnSpc>
                <a:spcPts val="4319"/>
              </a:lnSpc>
            </a:pPr>
            <a:r>
              <a:rPr lang="en-US" sz="3599">
                <a:solidFill>
                  <a:srgbClr val="F7E9E4"/>
                </a:solidFill>
                <a:latin typeface="Code Pro Bold"/>
              </a:rPr>
              <a:t>Observation</a:t>
            </a:r>
          </a:p>
        </p:txBody>
      </p:sp>
      <p:sp>
        <p:nvSpPr>
          <p:cNvPr id="8" name="TextBox 8"/>
          <p:cNvSpPr txBox="1"/>
          <p:nvPr/>
        </p:nvSpPr>
        <p:spPr>
          <a:xfrm>
            <a:off x="8316471" y="6745996"/>
            <a:ext cx="7021399" cy="554535"/>
          </a:xfrm>
          <a:prstGeom prst="rect">
            <a:avLst/>
          </a:prstGeom>
        </p:spPr>
        <p:txBody>
          <a:bodyPr lIns="0" tIns="0" rIns="0" bIns="0" rtlCol="0" anchor="t">
            <a:spAutoFit/>
          </a:bodyPr>
          <a:lstStyle/>
          <a:p>
            <a:pPr>
              <a:lnSpc>
                <a:spcPts val="4789"/>
              </a:lnSpc>
            </a:pPr>
            <a:r>
              <a:rPr lang="en-US" sz="2817">
                <a:solidFill>
                  <a:srgbClr val="F7E9E4"/>
                </a:solidFill>
                <a:latin typeface="Code Pro"/>
              </a:rPr>
              <a:t>Triangles are easy to guard</a:t>
            </a:r>
          </a:p>
        </p:txBody>
      </p:sp>
      <p:sp>
        <p:nvSpPr>
          <p:cNvPr id="9" name="TextBox 9"/>
          <p:cNvSpPr txBox="1"/>
          <p:nvPr/>
        </p:nvSpPr>
        <p:spPr>
          <a:xfrm>
            <a:off x="6264917" y="7742401"/>
            <a:ext cx="5758165" cy="552450"/>
          </a:xfrm>
          <a:prstGeom prst="rect">
            <a:avLst/>
          </a:prstGeom>
        </p:spPr>
        <p:txBody>
          <a:bodyPr lIns="0" tIns="0" rIns="0" bIns="0" rtlCol="0" anchor="t">
            <a:spAutoFit/>
          </a:bodyPr>
          <a:lstStyle/>
          <a:p>
            <a:pPr>
              <a:lnSpc>
                <a:spcPts val="4319"/>
              </a:lnSpc>
            </a:pPr>
            <a:r>
              <a:rPr lang="en-US" sz="3599">
                <a:solidFill>
                  <a:srgbClr val="F7E9E4"/>
                </a:solidFill>
                <a:latin typeface="Code Pro Bold"/>
              </a:rPr>
              <a:t>Idea</a:t>
            </a:r>
          </a:p>
        </p:txBody>
      </p:sp>
      <p:sp>
        <p:nvSpPr>
          <p:cNvPr id="10" name="TextBox 10"/>
          <p:cNvSpPr txBox="1"/>
          <p:nvPr/>
        </p:nvSpPr>
        <p:spPr>
          <a:xfrm>
            <a:off x="8316471" y="7684209"/>
            <a:ext cx="7021399" cy="1154610"/>
          </a:xfrm>
          <a:prstGeom prst="rect">
            <a:avLst/>
          </a:prstGeom>
        </p:spPr>
        <p:txBody>
          <a:bodyPr lIns="0" tIns="0" rIns="0" bIns="0" rtlCol="0" anchor="t">
            <a:spAutoFit/>
          </a:bodyPr>
          <a:lstStyle/>
          <a:p>
            <a:pPr>
              <a:lnSpc>
                <a:spcPts val="4789"/>
              </a:lnSpc>
            </a:pPr>
            <a:r>
              <a:rPr lang="en-US" sz="2817">
                <a:solidFill>
                  <a:srgbClr val="F7E9E4"/>
                </a:solidFill>
                <a:latin typeface="Code Pro"/>
              </a:rPr>
              <a:t>Partition the polygon into triangles and guard every triangle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Art Gallery problem using Ear Clipping algorithm - Manim 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190500"/>
            <a:ext cx="17297400" cy="97297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2141967"/>
            <a:ext cx="16406228" cy="7860747"/>
          </a:xfrm>
          <a:custGeom>
            <a:avLst/>
            <a:gdLst/>
            <a:ahLst/>
            <a:cxnLst/>
            <a:rect l="l" t="t" r="r" b="b"/>
            <a:pathLst>
              <a:path w="16406228" h="7860747">
                <a:moveTo>
                  <a:pt x="0" y="0"/>
                </a:moveTo>
                <a:lnTo>
                  <a:pt x="16406228" y="0"/>
                </a:lnTo>
                <a:lnTo>
                  <a:pt x="16406228" y="7860747"/>
                </a:lnTo>
                <a:lnTo>
                  <a:pt x="0" y="7860747"/>
                </a:lnTo>
                <a:lnTo>
                  <a:pt x="0" y="0"/>
                </a:lnTo>
                <a:close/>
              </a:path>
            </a:pathLst>
          </a:custGeom>
          <a:blipFill>
            <a:blip r:embed="rId2"/>
            <a:stretch>
              <a:fillRect/>
            </a:stretch>
          </a:blipFill>
        </p:spPr>
      </p:sp>
      <p:sp>
        <p:nvSpPr>
          <p:cNvPr id="3" name="Freeform 3"/>
          <p:cNvSpPr/>
          <p:nvPr/>
        </p:nvSpPr>
        <p:spPr>
          <a:xfrm>
            <a:off x="3930464" y="3741762"/>
            <a:ext cx="897105" cy="1140993"/>
          </a:xfrm>
          <a:custGeom>
            <a:avLst/>
            <a:gdLst/>
            <a:ahLst/>
            <a:cxnLst/>
            <a:rect l="l" t="t" r="r" b="b"/>
            <a:pathLst>
              <a:path w="897105" h="1140993">
                <a:moveTo>
                  <a:pt x="0" y="0"/>
                </a:moveTo>
                <a:lnTo>
                  <a:pt x="897105" y="0"/>
                </a:lnTo>
                <a:lnTo>
                  <a:pt x="897105" y="1140993"/>
                </a:lnTo>
                <a:lnTo>
                  <a:pt x="0" y="1140993"/>
                </a:lnTo>
                <a:lnTo>
                  <a:pt x="0" y="0"/>
                </a:lnTo>
                <a:close/>
              </a:path>
            </a:pathLst>
          </a:custGeom>
          <a:blipFill>
            <a:blip r:embed="rId3"/>
            <a:stretch>
              <a:fillRect/>
            </a:stretch>
          </a:blipFill>
        </p:spPr>
      </p:sp>
      <p:sp>
        <p:nvSpPr>
          <p:cNvPr id="4" name="Freeform 4"/>
          <p:cNvSpPr/>
          <p:nvPr/>
        </p:nvSpPr>
        <p:spPr>
          <a:xfrm>
            <a:off x="4827569" y="5687155"/>
            <a:ext cx="605705" cy="770371"/>
          </a:xfrm>
          <a:custGeom>
            <a:avLst/>
            <a:gdLst/>
            <a:ahLst/>
            <a:cxnLst/>
            <a:rect l="l" t="t" r="r" b="b"/>
            <a:pathLst>
              <a:path w="605705" h="770371">
                <a:moveTo>
                  <a:pt x="0" y="0"/>
                </a:moveTo>
                <a:lnTo>
                  <a:pt x="605705" y="0"/>
                </a:lnTo>
                <a:lnTo>
                  <a:pt x="605705" y="770371"/>
                </a:lnTo>
                <a:lnTo>
                  <a:pt x="0" y="770371"/>
                </a:lnTo>
                <a:lnTo>
                  <a:pt x="0" y="0"/>
                </a:lnTo>
                <a:close/>
              </a:path>
            </a:pathLst>
          </a:custGeom>
          <a:blipFill>
            <a:blip r:embed="rId3"/>
            <a:stretch>
              <a:fillRect/>
            </a:stretch>
          </a:blipFill>
        </p:spPr>
      </p:sp>
      <p:sp>
        <p:nvSpPr>
          <p:cNvPr id="5" name="Freeform 5"/>
          <p:cNvSpPr/>
          <p:nvPr/>
        </p:nvSpPr>
        <p:spPr>
          <a:xfrm>
            <a:off x="3773312" y="8496095"/>
            <a:ext cx="605705" cy="770371"/>
          </a:xfrm>
          <a:custGeom>
            <a:avLst/>
            <a:gdLst/>
            <a:ahLst/>
            <a:cxnLst/>
            <a:rect l="l" t="t" r="r" b="b"/>
            <a:pathLst>
              <a:path w="605705" h="770371">
                <a:moveTo>
                  <a:pt x="0" y="0"/>
                </a:moveTo>
                <a:lnTo>
                  <a:pt x="605705" y="0"/>
                </a:lnTo>
                <a:lnTo>
                  <a:pt x="605705" y="770371"/>
                </a:lnTo>
                <a:lnTo>
                  <a:pt x="0" y="770371"/>
                </a:lnTo>
                <a:lnTo>
                  <a:pt x="0" y="0"/>
                </a:lnTo>
                <a:close/>
              </a:path>
            </a:pathLst>
          </a:custGeom>
          <a:blipFill>
            <a:blip r:embed="rId3"/>
            <a:stretch>
              <a:fillRect/>
            </a:stretch>
          </a:blipFill>
        </p:spPr>
      </p:sp>
      <p:sp>
        <p:nvSpPr>
          <p:cNvPr id="6" name="Freeform 6"/>
          <p:cNvSpPr/>
          <p:nvPr/>
        </p:nvSpPr>
        <p:spPr>
          <a:xfrm>
            <a:off x="5764387" y="6264933"/>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7" name="Freeform 7"/>
          <p:cNvSpPr/>
          <p:nvPr/>
        </p:nvSpPr>
        <p:spPr>
          <a:xfrm>
            <a:off x="6485054" y="6650119"/>
            <a:ext cx="897105" cy="1140993"/>
          </a:xfrm>
          <a:custGeom>
            <a:avLst/>
            <a:gdLst/>
            <a:ahLst/>
            <a:cxnLst/>
            <a:rect l="l" t="t" r="r" b="b"/>
            <a:pathLst>
              <a:path w="897105" h="1140993">
                <a:moveTo>
                  <a:pt x="0" y="0"/>
                </a:moveTo>
                <a:lnTo>
                  <a:pt x="897106" y="0"/>
                </a:lnTo>
                <a:lnTo>
                  <a:pt x="897106" y="1140992"/>
                </a:lnTo>
                <a:lnTo>
                  <a:pt x="0" y="1140992"/>
                </a:lnTo>
                <a:lnTo>
                  <a:pt x="0" y="0"/>
                </a:lnTo>
                <a:close/>
              </a:path>
            </a:pathLst>
          </a:custGeom>
          <a:blipFill>
            <a:blip r:embed="rId3"/>
            <a:stretch>
              <a:fillRect/>
            </a:stretch>
          </a:blipFill>
        </p:spPr>
      </p:sp>
      <p:sp>
        <p:nvSpPr>
          <p:cNvPr id="8" name="Freeform 8"/>
          <p:cNvSpPr/>
          <p:nvPr/>
        </p:nvSpPr>
        <p:spPr>
          <a:xfrm>
            <a:off x="7382160" y="4882755"/>
            <a:ext cx="302852" cy="385186"/>
          </a:xfrm>
          <a:custGeom>
            <a:avLst/>
            <a:gdLst/>
            <a:ahLst/>
            <a:cxnLst/>
            <a:rect l="l" t="t" r="r" b="b"/>
            <a:pathLst>
              <a:path w="302852" h="385186">
                <a:moveTo>
                  <a:pt x="0" y="0"/>
                </a:moveTo>
                <a:lnTo>
                  <a:pt x="302852" y="0"/>
                </a:lnTo>
                <a:lnTo>
                  <a:pt x="302852" y="385186"/>
                </a:lnTo>
                <a:lnTo>
                  <a:pt x="0" y="385186"/>
                </a:lnTo>
                <a:lnTo>
                  <a:pt x="0" y="0"/>
                </a:lnTo>
                <a:close/>
              </a:path>
            </a:pathLst>
          </a:custGeom>
          <a:blipFill>
            <a:blip r:embed="rId3"/>
            <a:stretch>
              <a:fillRect/>
            </a:stretch>
          </a:blipFill>
        </p:spPr>
      </p:sp>
      <p:sp>
        <p:nvSpPr>
          <p:cNvPr id="9" name="Freeform 9"/>
          <p:cNvSpPr/>
          <p:nvPr/>
        </p:nvSpPr>
        <p:spPr>
          <a:xfrm>
            <a:off x="8429910" y="5687155"/>
            <a:ext cx="897105" cy="1140993"/>
          </a:xfrm>
          <a:custGeom>
            <a:avLst/>
            <a:gdLst/>
            <a:ahLst/>
            <a:cxnLst/>
            <a:rect l="l" t="t" r="r" b="b"/>
            <a:pathLst>
              <a:path w="897105" h="1140993">
                <a:moveTo>
                  <a:pt x="0" y="0"/>
                </a:moveTo>
                <a:lnTo>
                  <a:pt x="897105" y="0"/>
                </a:lnTo>
                <a:lnTo>
                  <a:pt x="897105" y="1140992"/>
                </a:lnTo>
                <a:lnTo>
                  <a:pt x="0" y="1140992"/>
                </a:lnTo>
                <a:lnTo>
                  <a:pt x="0" y="0"/>
                </a:lnTo>
                <a:close/>
              </a:path>
            </a:pathLst>
          </a:custGeom>
          <a:blipFill>
            <a:blip r:embed="rId3"/>
            <a:stretch>
              <a:fillRect/>
            </a:stretch>
          </a:blipFill>
        </p:spPr>
      </p:sp>
      <p:sp>
        <p:nvSpPr>
          <p:cNvPr id="10" name="Freeform 10"/>
          <p:cNvSpPr/>
          <p:nvPr/>
        </p:nvSpPr>
        <p:spPr>
          <a:xfrm>
            <a:off x="9925656" y="2971391"/>
            <a:ext cx="605705" cy="770371"/>
          </a:xfrm>
          <a:custGeom>
            <a:avLst/>
            <a:gdLst/>
            <a:ahLst/>
            <a:cxnLst/>
            <a:rect l="l" t="t" r="r" b="b"/>
            <a:pathLst>
              <a:path w="605705" h="770371">
                <a:moveTo>
                  <a:pt x="0" y="0"/>
                </a:moveTo>
                <a:lnTo>
                  <a:pt x="605704" y="0"/>
                </a:lnTo>
                <a:lnTo>
                  <a:pt x="605704" y="770371"/>
                </a:lnTo>
                <a:lnTo>
                  <a:pt x="0" y="770371"/>
                </a:lnTo>
                <a:lnTo>
                  <a:pt x="0" y="0"/>
                </a:lnTo>
                <a:close/>
              </a:path>
            </a:pathLst>
          </a:custGeom>
          <a:blipFill>
            <a:blip r:embed="rId3"/>
            <a:stretch>
              <a:fillRect/>
            </a:stretch>
          </a:blipFill>
        </p:spPr>
      </p:sp>
      <p:sp>
        <p:nvSpPr>
          <p:cNvPr id="11" name="Freeform 11"/>
          <p:cNvSpPr/>
          <p:nvPr/>
        </p:nvSpPr>
        <p:spPr>
          <a:xfrm>
            <a:off x="10531360" y="3927073"/>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12" name="Freeform 12"/>
          <p:cNvSpPr/>
          <p:nvPr/>
        </p:nvSpPr>
        <p:spPr>
          <a:xfrm>
            <a:off x="11192459" y="4312259"/>
            <a:ext cx="302852" cy="385186"/>
          </a:xfrm>
          <a:custGeom>
            <a:avLst/>
            <a:gdLst/>
            <a:ahLst/>
            <a:cxnLst/>
            <a:rect l="l" t="t" r="r" b="b"/>
            <a:pathLst>
              <a:path w="302852" h="385186">
                <a:moveTo>
                  <a:pt x="0" y="0"/>
                </a:moveTo>
                <a:lnTo>
                  <a:pt x="302853" y="0"/>
                </a:lnTo>
                <a:lnTo>
                  <a:pt x="302853" y="385185"/>
                </a:lnTo>
                <a:lnTo>
                  <a:pt x="0" y="385185"/>
                </a:lnTo>
                <a:lnTo>
                  <a:pt x="0" y="0"/>
                </a:lnTo>
                <a:close/>
              </a:path>
            </a:pathLst>
          </a:custGeom>
          <a:blipFill>
            <a:blip r:embed="rId3"/>
            <a:stretch>
              <a:fillRect/>
            </a:stretch>
          </a:blipFill>
        </p:spPr>
      </p:sp>
      <p:sp>
        <p:nvSpPr>
          <p:cNvPr id="13" name="Freeform 13"/>
          <p:cNvSpPr/>
          <p:nvPr/>
        </p:nvSpPr>
        <p:spPr>
          <a:xfrm>
            <a:off x="11683992" y="5301969"/>
            <a:ext cx="302852" cy="385186"/>
          </a:xfrm>
          <a:custGeom>
            <a:avLst/>
            <a:gdLst/>
            <a:ahLst/>
            <a:cxnLst/>
            <a:rect l="l" t="t" r="r" b="b"/>
            <a:pathLst>
              <a:path w="302852" h="385186">
                <a:moveTo>
                  <a:pt x="0" y="0"/>
                </a:moveTo>
                <a:lnTo>
                  <a:pt x="302852" y="0"/>
                </a:lnTo>
                <a:lnTo>
                  <a:pt x="302852" y="385186"/>
                </a:lnTo>
                <a:lnTo>
                  <a:pt x="0" y="385186"/>
                </a:lnTo>
                <a:lnTo>
                  <a:pt x="0" y="0"/>
                </a:lnTo>
                <a:close/>
              </a:path>
            </a:pathLst>
          </a:custGeom>
          <a:blipFill>
            <a:blip r:embed="rId3"/>
            <a:stretch>
              <a:fillRect/>
            </a:stretch>
          </a:blipFill>
        </p:spPr>
      </p:sp>
      <p:sp>
        <p:nvSpPr>
          <p:cNvPr id="14" name="Freeform 14"/>
          <p:cNvSpPr/>
          <p:nvPr/>
        </p:nvSpPr>
        <p:spPr>
          <a:xfrm>
            <a:off x="11835418" y="6635554"/>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15" name="Freeform 15"/>
          <p:cNvSpPr/>
          <p:nvPr/>
        </p:nvSpPr>
        <p:spPr>
          <a:xfrm>
            <a:off x="12779128" y="7405926"/>
            <a:ext cx="302852" cy="385186"/>
          </a:xfrm>
          <a:custGeom>
            <a:avLst/>
            <a:gdLst/>
            <a:ahLst/>
            <a:cxnLst/>
            <a:rect l="l" t="t" r="r" b="b"/>
            <a:pathLst>
              <a:path w="302852" h="385186">
                <a:moveTo>
                  <a:pt x="0" y="0"/>
                </a:moveTo>
                <a:lnTo>
                  <a:pt x="302852" y="0"/>
                </a:lnTo>
                <a:lnTo>
                  <a:pt x="302852" y="385185"/>
                </a:lnTo>
                <a:lnTo>
                  <a:pt x="0" y="385185"/>
                </a:lnTo>
                <a:lnTo>
                  <a:pt x="0" y="0"/>
                </a:lnTo>
                <a:close/>
              </a:path>
            </a:pathLst>
          </a:custGeom>
          <a:blipFill>
            <a:blip r:embed="rId3"/>
            <a:stretch>
              <a:fillRect/>
            </a:stretch>
          </a:blipFill>
        </p:spPr>
      </p:sp>
      <p:sp>
        <p:nvSpPr>
          <p:cNvPr id="16" name="Freeform 16"/>
          <p:cNvSpPr/>
          <p:nvPr/>
        </p:nvSpPr>
        <p:spPr>
          <a:xfrm>
            <a:off x="13722838" y="7405926"/>
            <a:ext cx="302852" cy="385186"/>
          </a:xfrm>
          <a:custGeom>
            <a:avLst/>
            <a:gdLst/>
            <a:ahLst/>
            <a:cxnLst/>
            <a:rect l="l" t="t" r="r" b="b"/>
            <a:pathLst>
              <a:path w="302852" h="385186">
                <a:moveTo>
                  <a:pt x="0" y="0"/>
                </a:moveTo>
                <a:lnTo>
                  <a:pt x="302852" y="0"/>
                </a:lnTo>
                <a:lnTo>
                  <a:pt x="302852" y="385185"/>
                </a:lnTo>
                <a:lnTo>
                  <a:pt x="0" y="385185"/>
                </a:lnTo>
                <a:lnTo>
                  <a:pt x="0" y="0"/>
                </a:lnTo>
                <a:close/>
              </a:path>
            </a:pathLst>
          </a:custGeom>
          <a:blipFill>
            <a:blip r:embed="rId3"/>
            <a:stretch>
              <a:fillRect/>
            </a:stretch>
          </a:blipFill>
        </p:spPr>
      </p:sp>
      <p:sp>
        <p:nvSpPr>
          <p:cNvPr id="17" name="Freeform 17"/>
          <p:cNvSpPr/>
          <p:nvPr/>
        </p:nvSpPr>
        <p:spPr>
          <a:xfrm>
            <a:off x="12930554" y="8688688"/>
            <a:ext cx="302852" cy="385186"/>
          </a:xfrm>
          <a:custGeom>
            <a:avLst/>
            <a:gdLst/>
            <a:ahLst/>
            <a:cxnLst/>
            <a:rect l="l" t="t" r="r" b="b"/>
            <a:pathLst>
              <a:path w="302852" h="385186">
                <a:moveTo>
                  <a:pt x="0" y="0"/>
                </a:moveTo>
                <a:lnTo>
                  <a:pt x="302853" y="0"/>
                </a:lnTo>
                <a:lnTo>
                  <a:pt x="302853" y="385185"/>
                </a:lnTo>
                <a:lnTo>
                  <a:pt x="0" y="385185"/>
                </a:lnTo>
                <a:lnTo>
                  <a:pt x="0" y="0"/>
                </a:lnTo>
                <a:close/>
              </a:path>
            </a:pathLst>
          </a:custGeom>
          <a:blipFill>
            <a:blip r:embed="rId3"/>
            <a:stretch>
              <a:fillRect/>
            </a:stretch>
          </a:blipFill>
        </p:spPr>
      </p:sp>
      <p:sp>
        <p:nvSpPr>
          <p:cNvPr id="18" name="TextBox 18"/>
          <p:cNvSpPr txBox="1"/>
          <p:nvPr/>
        </p:nvSpPr>
        <p:spPr>
          <a:xfrm>
            <a:off x="648632" y="960438"/>
            <a:ext cx="17259300" cy="863600"/>
          </a:xfrm>
          <a:prstGeom prst="rect">
            <a:avLst/>
          </a:prstGeom>
        </p:spPr>
        <p:txBody>
          <a:bodyPr lIns="0" tIns="0" rIns="0" bIns="0" rtlCol="0" anchor="t">
            <a:spAutoFit/>
          </a:bodyPr>
          <a:lstStyle/>
          <a:p>
            <a:pPr algn="ctr">
              <a:lnSpc>
                <a:spcPts val="7000"/>
              </a:lnSpc>
            </a:pPr>
            <a:r>
              <a:rPr lang="en-US" sz="5000" spc="375">
                <a:solidFill>
                  <a:srgbClr val="F7E9E4"/>
                </a:solidFill>
                <a:latin typeface="Intro Rust"/>
              </a:rPr>
              <a:t>POLYGON CAN BE GUARDED WITH N-2 GUARDS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75168" y="2426253"/>
            <a:ext cx="16406228" cy="7860747"/>
          </a:xfrm>
          <a:custGeom>
            <a:avLst/>
            <a:gdLst/>
            <a:ahLst/>
            <a:cxnLst/>
            <a:rect l="l" t="t" r="r" b="b"/>
            <a:pathLst>
              <a:path w="16406228" h="7860747">
                <a:moveTo>
                  <a:pt x="0" y="0"/>
                </a:moveTo>
                <a:lnTo>
                  <a:pt x="16406228" y="0"/>
                </a:lnTo>
                <a:lnTo>
                  <a:pt x="16406228" y="7860747"/>
                </a:lnTo>
                <a:lnTo>
                  <a:pt x="0" y="7860747"/>
                </a:lnTo>
                <a:lnTo>
                  <a:pt x="0" y="0"/>
                </a:lnTo>
                <a:close/>
              </a:path>
            </a:pathLst>
          </a:custGeom>
          <a:blipFill>
            <a:blip r:embed="rId2"/>
            <a:stretch>
              <a:fillRect/>
            </a:stretch>
          </a:blipFill>
        </p:spPr>
      </p:sp>
      <p:sp>
        <p:nvSpPr>
          <p:cNvPr id="3" name="Freeform 3"/>
          <p:cNvSpPr/>
          <p:nvPr/>
        </p:nvSpPr>
        <p:spPr>
          <a:xfrm>
            <a:off x="4425484" y="4981730"/>
            <a:ext cx="897105" cy="1140993"/>
          </a:xfrm>
          <a:custGeom>
            <a:avLst/>
            <a:gdLst/>
            <a:ahLst/>
            <a:cxnLst/>
            <a:rect l="l" t="t" r="r" b="b"/>
            <a:pathLst>
              <a:path w="897105" h="1140993">
                <a:moveTo>
                  <a:pt x="0" y="0"/>
                </a:moveTo>
                <a:lnTo>
                  <a:pt x="897106" y="0"/>
                </a:lnTo>
                <a:lnTo>
                  <a:pt x="897106" y="1140993"/>
                </a:lnTo>
                <a:lnTo>
                  <a:pt x="0" y="1140993"/>
                </a:lnTo>
                <a:lnTo>
                  <a:pt x="0" y="0"/>
                </a:lnTo>
                <a:close/>
              </a:path>
            </a:pathLst>
          </a:custGeom>
          <a:blipFill>
            <a:blip r:embed="rId3"/>
            <a:stretch>
              <a:fillRect/>
            </a:stretch>
          </a:blipFill>
        </p:spPr>
      </p:sp>
      <p:sp>
        <p:nvSpPr>
          <p:cNvPr id="4" name="Freeform 4"/>
          <p:cNvSpPr/>
          <p:nvPr/>
        </p:nvSpPr>
        <p:spPr>
          <a:xfrm>
            <a:off x="4122632" y="7690212"/>
            <a:ext cx="605705" cy="770371"/>
          </a:xfrm>
          <a:custGeom>
            <a:avLst/>
            <a:gdLst/>
            <a:ahLst/>
            <a:cxnLst/>
            <a:rect l="l" t="t" r="r" b="b"/>
            <a:pathLst>
              <a:path w="605705" h="770371">
                <a:moveTo>
                  <a:pt x="0" y="0"/>
                </a:moveTo>
                <a:lnTo>
                  <a:pt x="605705" y="0"/>
                </a:lnTo>
                <a:lnTo>
                  <a:pt x="605705" y="770371"/>
                </a:lnTo>
                <a:lnTo>
                  <a:pt x="0" y="770371"/>
                </a:lnTo>
                <a:lnTo>
                  <a:pt x="0" y="0"/>
                </a:lnTo>
                <a:close/>
              </a:path>
            </a:pathLst>
          </a:custGeom>
          <a:blipFill>
            <a:blip r:embed="rId3"/>
            <a:stretch>
              <a:fillRect/>
            </a:stretch>
          </a:blipFill>
        </p:spPr>
      </p:sp>
      <p:sp>
        <p:nvSpPr>
          <p:cNvPr id="5" name="Freeform 5"/>
          <p:cNvSpPr/>
          <p:nvPr/>
        </p:nvSpPr>
        <p:spPr>
          <a:xfrm>
            <a:off x="5754333" y="5201069"/>
            <a:ext cx="302852" cy="385186"/>
          </a:xfrm>
          <a:custGeom>
            <a:avLst/>
            <a:gdLst/>
            <a:ahLst/>
            <a:cxnLst/>
            <a:rect l="l" t="t" r="r" b="b"/>
            <a:pathLst>
              <a:path w="302852" h="385186">
                <a:moveTo>
                  <a:pt x="0" y="0"/>
                </a:moveTo>
                <a:lnTo>
                  <a:pt x="302852" y="0"/>
                </a:lnTo>
                <a:lnTo>
                  <a:pt x="302852" y="385186"/>
                </a:lnTo>
                <a:lnTo>
                  <a:pt x="0" y="385186"/>
                </a:lnTo>
                <a:lnTo>
                  <a:pt x="0" y="0"/>
                </a:lnTo>
                <a:close/>
              </a:path>
            </a:pathLst>
          </a:custGeom>
          <a:blipFill>
            <a:blip r:embed="rId3"/>
            <a:stretch>
              <a:fillRect/>
            </a:stretch>
          </a:blipFill>
        </p:spPr>
      </p:sp>
      <p:sp>
        <p:nvSpPr>
          <p:cNvPr id="6" name="Freeform 6"/>
          <p:cNvSpPr/>
          <p:nvPr/>
        </p:nvSpPr>
        <p:spPr>
          <a:xfrm>
            <a:off x="7435876" y="6100817"/>
            <a:ext cx="897105" cy="1140993"/>
          </a:xfrm>
          <a:custGeom>
            <a:avLst/>
            <a:gdLst/>
            <a:ahLst/>
            <a:cxnLst/>
            <a:rect l="l" t="t" r="r" b="b"/>
            <a:pathLst>
              <a:path w="897105" h="1140993">
                <a:moveTo>
                  <a:pt x="0" y="0"/>
                </a:moveTo>
                <a:lnTo>
                  <a:pt x="897106" y="0"/>
                </a:lnTo>
                <a:lnTo>
                  <a:pt x="897106" y="1140993"/>
                </a:lnTo>
                <a:lnTo>
                  <a:pt x="0" y="1140993"/>
                </a:lnTo>
                <a:lnTo>
                  <a:pt x="0" y="0"/>
                </a:lnTo>
                <a:close/>
              </a:path>
            </a:pathLst>
          </a:custGeom>
          <a:blipFill>
            <a:blip r:embed="rId3"/>
            <a:stretch>
              <a:fillRect/>
            </a:stretch>
          </a:blipFill>
        </p:spPr>
      </p:sp>
      <p:sp>
        <p:nvSpPr>
          <p:cNvPr id="7" name="Freeform 7"/>
          <p:cNvSpPr/>
          <p:nvPr/>
        </p:nvSpPr>
        <p:spPr>
          <a:xfrm>
            <a:off x="10175387" y="3640863"/>
            <a:ext cx="605705" cy="770371"/>
          </a:xfrm>
          <a:custGeom>
            <a:avLst/>
            <a:gdLst/>
            <a:ahLst/>
            <a:cxnLst/>
            <a:rect l="l" t="t" r="r" b="b"/>
            <a:pathLst>
              <a:path w="605705" h="770371">
                <a:moveTo>
                  <a:pt x="0" y="0"/>
                </a:moveTo>
                <a:lnTo>
                  <a:pt x="605705" y="0"/>
                </a:lnTo>
                <a:lnTo>
                  <a:pt x="605705" y="770371"/>
                </a:lnTo>
                <a:lnTo>
                  <a:pt x="0" y="770371"/>
                </a:lnTo>
                <a:lnTo>
                  <a:pt x="0" y="0"/>
                </a:lnTo>
                <a:close/>
              </a:path>
            </a:pathLst>
          </a:custGeom>
          <a:blipFill>
            <a:blip r:embed="rId3"/>
            <a:stretch>
              <a:fillRect/>
            </a:stretch>
          </a:blipFill>
        </p:spPr>
      </p:sp>
      <p:sp>
        <p:nvSpPr>
          <p:cNvPr id="8" name="Freeform 8"/>
          <p:cNvSpPr/>
          <p:nvPr/>
        </p:nvSpPr>
        <p:spPr>
          <a:xfrm>
            <a:off x="11199571" y="4026048"/>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9" name="Freeform 9"/>
          <p:cNvSpPr/>
          <p:nvPr/>
        </p:nvSpPr>
        <p:spPr>
          <a:xfrm>
            <a:off x="11730460" y="6286128"/>
            <a:ext cx="302852" cy="385186"/>
          </a:xfrm>
          <a:custGeom>
            <a:avLst/>
            <a:gdLst/>
            <a:ahLst/>
            <a:cxnLst/>
            <a:rect l="l" t="t" r="r" b="b"/>
            <a:pathLst>
              <a:path w="302852" h="385186">
                <a:moveTo>
                  <a:pt x="0" y="0"/>
                </a:moveTo>
                <a:lnTo>
                  <a:pt x="302852" y="0"/>
                </a:lnTo>
                <a:lnTo>
                  <a:pt x="302852" y="385185"/>
                </a:lnTo>
                <a:lnTo>
                  <a:pt x="0" y="385185"/>
                </a:lnTo>
                <a:lnTo>
                  <a:pt x="0" y="0"/>
                </a:lnTo>
                <a:close/>
              </a:path>
            </a:pathLst>
          </a:custGeom>
          <a:blipFill>
            <a:blip r:embed="rId3"/>
            <a:stretch>
              <a:fillRect/>
            </a:stretch>
          </a:blipFill>
        </p:spPr>
      </p:sp>
      <p:sp>
        <p:nvSpPr>
          <p:cNvPr id="10" name="Freeform 10"/>
          <p:cNvSpPr/>
          <p:nvPr/>
        </p:nvSpPr>
        <p:spPr>
          <a:xfrm>
            <a:off x="12825596" y="7305026"/>
            <a:ext cx="302852" cy="385186"/>
          </a:xfrm>
          <a:custGeom>
            <a:avLst/>
            <a:gdLst/>
            <a:ahLst/>
            <a:cxnLst/>
            <a:rect l="l" t="t" r="r" b="b"/>
            <a:pathLst>
              <a:path w="302852" h="385186">
                <a:moveTo>
                  <a:pt x="0" y="0"/>
                </a:moveTo>
                <a:lnTo>
                  <a:pt x="302852" y="0"/>
                </a:lnTo>
                <a:lnTo>
                  <a:pt x="302852" y="385186"/>
                </a:lnTo>
                <a:lnTo>
                  <a:pt x="0" y="385186"/>
                </a:lnTo>
                <a:lnTo>
                  <a:pt x="0" y="0"/>
                </a:lnTo>
                <a:close/>
              </a:path>
            </a:pathLst>
          </a:custGeom>
          <a:blipFill>
            <a:blip r:embed="rId3"/>
            <a:stretch>
              <a:fillRect/>
            </a:stretch>
          </a:blipFill>
        </p:spPr>
      </p:sp>
      <p:sp>
        <p:nvSpPr>
          <p:cNvPr id="11" name="Freeform 11"/>
          <p:cNvSpPr/>
          <p:nvPr/>
        </p:nvSpPr>
        <p:spPr>
          <a:xfrm>
            <a:off x="13279874" y="8460583"/>
            <a:ext cx="302852" cy="385186"/>
          </a:xfrm>
          <a:custGeom>
            <a:avLst/>
            <a:gdLst/>
            <a:ahLst/>
            <a:cxnLst/>
            <a:rect l="l" t="t" r="r" b="b"/>
            <a:pathLst>
              <a:path w="302852" h="385186">
                <a:moveTo>
                  <a:pt x="0" y="0"/>
                </a:moveTo>
                <a:lnTo>
                  <a:pt x="302853" y="0"/>
                </a:lnTo>
                <a:lnTo>
                  <a:pt x="302853" y="385186"/>
                </a:lnTo>
                <a:lnTo>
                  <a:pt x="0" y="385186"/>
                </a:lnTo>
                <a:lnTo>
                  <a:pt x="0" y="0"/>
                </a:lnTo>
                <a:close/>
              </a:path>
            </a:pathLst>
          </a:custGeom>
          <a:blipFill>
            <a:blip r:embed="rId3"/>
            <a:stretch>
              <a:fillRect/>
            </a:stretch>
          </a:blipFill>
        </p:spPr>
      </p:sp>
      <p:sp>
        <p:nvSpPr>
          <p:cNvPr id="12" name="TextBox 12"/>
          <p:cNvSpPr txBox="1"/>
          <p:nvPr/>
        </p:nvSpPr>
        <p:spPr>
          <a:xfrm>
            <a:off x="648632" y="517525"/>
            <a:ext cx="17259300" cy="1749425"/>
          </a:xfrm>
          <a:prstGeom prst="rect">
            <a:avLst/>
          </a:prstGeom>
        </p:spPr>
        <p:txBody>
          <a:bodyPr lIns="0" tIns="0" rIns="0" bIns="0" rtlCol="0" anchor="t">
            <a:spAutoFit/>
          </a:bodyPr>
          <a:lstStyle/>
          <a:p>
            <a:pPr algn="ctr">
              <a:lnSpc>
                <a:spcPts val="7000"/>
              </a:lnSpc>
            </a:pPr>
            <a:r>
              <a:rPr lang="en-US" sz="5000" spc="375">
                <a:solidFill>
                  <a:srgbClr val="F7E9E4"/>
                </a:solidFill>
                <a:latin typeface="Intro Rust"/>
              </a:rPr>
              <a:t>POLYGON CAN BE GUARDED WITH APPROXIMATELY N/2 GUARDS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722</Words>
  <Application>Microsoft Office PowerPoint</Application>
  <PresentationFormat>Custom</PresentationFormat>
  <Paragraphs>64</Paragraphs>
  <Slides>17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Intro Rust</vt:lpstr>
      <vt:lpstr>Code Pro</vt:lpstr>
      <vt:lpstr>EB Garamond Bold</vt:lpstr>
      <vt:lpstr>EB Garamond</vt:lpstr>
      <vt:lpstr>Code Pro Bold</vt:lpstr>
      <vt:lpstr>Arimo</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Gallery Problem</dc:title>
  <cp:lastModifiedBy>Sajal Fatima</cp:lastModifiedBy>
  <cp:revision>2</cp:revision>
  <dcterms:created xsi:type="dcterms:W3CDTF">2006-08-16T00:00:00Z</dcterms:created>
  <dcterms:modified xsi:type="dcterms:W3CDTF">2023-06-10T12:04:07Z</dcterms:modified>
  <dc:identifier>DAFhBdgAO7w</dc:identifier>
</cp:coreProperties>
</file>